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rels" ContentType="application/vnd.openxmlformats-package.relationships+xml"/>
  <Default Extension="wdp" ContentType="image/vnd.ms-photo"/>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1"/>
  </p:notesMasterIdLst>
  <p:sldIdLst>
    <p:sldId id="256" r:id="rId2"/>
    <p:sldId id="266" r:id="rId3"/>
    <p:sldId id="300" r:id="rId4"/>
    <p:sldId id="299" r:id="rId5"/>
    <p:sldId id="350" r:id="rId6"/>
    <p:sldId id="349" r:id="rId7"/>
    <p:sldId id="354" r:id="rId8"/>
    <p:sldId id="353" r:id="rId9"/>
    <p:sldId id="380" r:id="rId10"/>
    <p:sldId id="356" r:id="rId11"/>
    <p:sldId id="361" r:id="rId12"/>
    <p:sldId id="362" r:id="rId13"/>
    <p:sldId id="365" r:id="rId14"/>
    <p:sldId id="305" r:id="rId15"/>
    <p:sldId id="369" r:id="rId16"/>
    <p:sldId id="370" r:id="rId17"/>
    <p:sldId id="382" r:id="rId18"/>
    <p:sldId id="384" r:id="rId19"/>
    <p:sldId id="386" r:id="rId20"/>
    <p:sldId id="405" r:id="rId21"/>
    <p:sldId id="407" r:id="rId22"/>
    <p:sldId id="389" r:id="rId23"/>
    <p:sldId id="378" r:id="rId24"/>
    <p:sldId id="387" r:id="rId25"/>
    <p:sldId id="392" r:id="rId26"/>
    <p:sldId id="423" r:id="rId27"/>
    <p:sldId id="426" r:id="rId28"/>
    <p:sldId id="425" r:id="rId29"/>
    <p:sldId id="401" r:id="rId30"/>
    <p:sldId id="420" r:id="rId31"/>
    <p:sldId id="421" r:id="rId32"/>
    <p:sldId id="418" r:id="rId33"/>
    <p:sldId id="402" r:id="rId34"/>
    <p:sldId id="409" r:id="rId35"/>
    <p:sldId id="396" r:id="rId36"/>
    <p:sldId id="397" r:id="rId37"/>
    <p:sldId id="323" r:id="rId38"/>
    <p:sldId id="325" r:id="rId39"/>
    <p:sldId id="324" r:id="rId40"/>
    <p:sldId id="398" r:id="rId41"/>
    <p:sldId id="413" r:id="rId42"/>
    <p:sldId id="400" r:id="rId43"/>
    <p:sldId id="414" r:id="rId44"/>
    <p:sldId id="411" r:id="rId45"/>
    <p:sldId id="412" r:id="rId46"/>
    <p:sldId id="416" r:id="rId47"/>
    <p:sldId id="427" r:id="rId48"/>
    <p:sldId id="428" r:id="rId49"/>
    <p:sldId id="42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4AA"/>
    <a:srgbClr val="476602"/>
    <a:srgbClr val="1D2901"/>
    <a:srgbClr val="F4F8FA"/>
    <a:srgbClr val="ECF7FA"/>
    <a:srgbClr val="256C96"/>
    <a:srgbClr val="7FD4FA"/>
    <a:srgbClr val="63CACF"/>
    <a:srgbClr val="56AF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4" autoAdjust="0"/>
    <p:restoredTop sz="76882" autoAdjust="0"/>
  </p:normalViewPr>
  <p:slideViewPr>
    <p:cSldViewPr snapToGrid="0" snapToObjects="1">
      <p:cViewPr varScale="1">
        <p:scale>
          <a:sx n="103" d="100"/>
          <a:sy n="103" d="100"/>
        </p:scale>
        <p:origin x="-1280" y="-112"/>
      </p:cViewPr>
      <p:guideLst>
        <p:guide orient="horz" pos="2160"/>
        <p:guide pos="2880"/>
      </p:guideLst>
    </p:cSldViewPr>
  </p:slideViewPr>
  <p:outlineViewPr>
    <p:cViewPr>
      <p:scale>
        <a:sx n="33" d="100"/>
        <a:sy n="33" d="100"/>
      </p:scale>
      <p:origin x="0" y="-1960"/>
    </p:cViewPr>
  </p:outlineViewPr>
  <p:notesTextViewPr>
    <p:cViewPr>
      <p:scale>
        <a:sx n="100" d="100"/>
        <a:sy n="100" d="100"/>
      </p:scale>
      <p:origin x="0" y="0"/>
    </p:cViewPr>
  </p:notesTextViewPr>
  <p:sorterViewPr>
    <p:cViewPr>
      <p:scale>
        <a:sx n="100" d="100"/>
        <a:sy n="100" d="100"/>
      </p:scale>
      <p:origin x="0" y="-81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2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6D595-F4C5-4D4B-B734-B90AC4FE5ED5}" type="datetimeFigureOut">
              <a:rPr lang="en-029" smtClean="0"/>
              <a:t>5/30/18</a:t>
            </a:fld>
            <a:endParaRPr lang="en-029"/>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02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02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2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ADFEA-09C3-469D-83DB-B713D9FF45A2}" type="slidenum">
              <a:rPr lang="en-029" smtClean="0"/>
              <a:t>‹#›</a:t>
            </a:fld>
            <a:endParaRPr lang="en-029"/>
          </a:p>
        </p:txBody>
      </p:sp>
    </p:spTree>
    <p:extLst>
      <p:ext uri="{BB962C8B-B14F-4D97-AF65-F5344CB8AC3E}">
        <p14:creationId xmlns:p14="http://schemas.microsoft.com/office/powerpoint/2010/main" val="21924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kern="1200" dirty="0" smtClean="0">
                <a:solidFill>
                  <a:schemeClr val="tx1"/>
                </a:solidFill>
                <a:effectLst/>
                <a:latin typeface="+mn-lt"/>
                <a:ea typeface="+mn-ea"/>
                <a:cs typeface="+mn-cs"/>
              </a:rPr>
              <a:t>1. Hi, I’m Jeffrey Barber, President of Integrative Strategies Forum, a non-profit organization based in Silver Spring, Maryland. This presentation is entitled: Envisioning Sustainable Futures in Science Fiction Film.</a:t>
            </a:r>
          </a:p>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a:t>
            </a:fld>
            <a:endParaRPr lang="en-029" dirty="0"/>
          </a:p>
        </p:txBody>
      </p:sp>
    </p:spTree>
    <p:extLst>
      <p:ext uri="{BB962C8B-B14F-4D97-AF65-F5344CB8AC3E}">
        <p14:creationId xmlns:p14="http://schemas.microsoft.com/office/powerpoint/2010/main" val="85095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10. Whether you mark the beginning of science fiction with Mary Shelly’s </a:t>
            </a:r>
            <a:r>
              <a:rPr lang="en-029" sz="1200" i="1" kern="1200" dirty="0" smtClean="0">
                <a:solidFill>
                  <a:schemeClr val="tx1"/>
                </a:solidFill>
                <a:effectLst/>
                <a:latin typeface="+mn-lt"/>
                <a:ea typeface="+mn-ea"/>
                <a:cs typeface="+mn-cs"/>
              </a:rPr>
              <a:t>Frankenstein</a:t>
            </a:r>
            <a:r>
              <a:rPr lang="en-029" sz="1200" kern="1200" dirty="0" smtClean="0">
                <a:solidFill>
                  <a:schemeClr val="tx1"/>
                </a:solidFill>
                <a:effectLst/>
                <a:latin typeface="+mn-lt"/>
                <a:ea typeface="+mn-ea"/>
                <a:cs typeface="+mn-cs"/>
              </a:rPr>
              <a:t>, [-] H.G. Wells’ </a:t>
            </a:r>
            <a:r>
              <a:rPr lang="en-029" sz="1200" i="1" kern="1200" dirty="0" smtClean="0">
                <a:solidFill>
                  <a:schemeClr val="tx1"/>
                </a:solidFill>
                <a:effectLst/>
                <a:latin typeface="+mn-lt"/>
                <a:ea typeface="+mn-ea"/>
                <a:cs typeface="+mn-cs"/>
              </a:rPr>
              <a:t>Time Machine</a:t>
            </a:r>
            <a:r>
              <a:rPr lang="en-029" sz="1200" kern="1200" dirty="0" smtClean="0">
                <a:solidFill>
                  <a:schemeClr val="tx1"/>
                </a:solidFill>
                <a:effectLst/>
                <a:latin typeface="+mn-lt"/>
                <a:ea typeface="+mn-ea"/>
                <a:cs typeface="+mn-cs"/>
              </a:rPr>
              <a:t> or [-] Jules Verne’s fantastic voyages, these stories all share far-sighted reflections on the possibilities and consequences of humanity’s choices and actions in the quest for scientific knowledge, manifested and amplified through technology and industry.</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10</a:t>
            </a:fld>
            <a:endParaRPr lang="en-029" dirty="0"/>
          </a:p>
        </p:txBody>
      </p:sp>
    </p:spTree>
    <p:extLst>
      <p:ext uri="{BB962C8B-B14F-4D97-AF65-F5344CB8AC3E}">
        <p14:creationId xmlns:p14="http://schemas.microsoft.com/office/powerpoint/2010/main" val="152634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11. Science fiction is itself a product of the modern era’s scientific and industrial revolutions. It is also a fitting lens to assess and critique these developments of the modern era, its meaning within the wider Anthropocene, and their social and environment impacts. </a:t>
            </a:r>
            <a:endParaRPr lang="en-029" dirty="0" smtClean="0"/>
          </a:p>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11</a:t>
            </a:fld>
            <a:endParaRPr lang="en-029" dirty="0"/>
          </a:p>
        </p:txBody>
      </p:sp>
    </p:spTree>
    <p:extLst>
      <p:ext uri="{BB962C8B-B14F-4D97-AF65-F5344CB8AC3E}">
        <p14:creationId xmlns:p14="http://schemas.microsoft.com/office/powerpoint/2010/main" val="1641830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12. The world of the new millennium faces an alarming number of those impacts: global warming, desertification and fresh water scarcity, rising sea levels and flooding [-] economic inequality, biodiversity loss and ecological decline, propagation and trade of increasingly sophisticated weapons of destruction, as well as propaganda justifying and thus deepening those impacts. </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12</a:t>
            </a:fld>
            <a:endParaRPr lang="en-029" dirty="0"/>
          </a:p>
        </p:txBody>
      </p:sp>
    </p:spTree>
    <p:extLst>
      <p:ext uri="{BB962C8B-B14F-4D97-AF65-F5344CB8AC3E}">
        <p14:creationId xmlns:p14="http://schemas.microsoft.com/office/powerpoint/2010/main" val="277955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13. Science fiction has, in turn, responded to many of these threats and challenges, providing not only public attention and social critique but also the personal experience of what it might be like to face these threats up close. [-]</a:t>
            </a:r>
          </a:p>
          <a:p>
            <a:r>
              <a:rPr lang="en-029" sz="1200" kern="1200" dirty="0" smtClean="0">
                <a:solidFill>
                  <a:schemeClr val="tx1"/>
                </a:solidFill>
                <a:effectLst/>
                <a:latin typeface="+mn-lt"/>
                <a:ea typeface="+mn-ea"/>
                <a:cs typeface="+mn-cs"/>
              </a:rPr>
              <a:t>The question, however, is: To what degree does science fiction explore not just the threats but possible </a:t>
            </a:r>
            <a:r>
              <a:rPr lang="en-029" sz="1200" i="1" kern="1200" dirty="0" smtClean="0">
                <a:solidFill>
                  <a:schemeClr val="tx1"/>
                </a:solidFill>
                <a:effectLst/>
                <a:latin typeface="+mn-lt"/>
                <a:ea typeface="+mn-ea"/>
                <a:cs typeface="+mn-cs"/>
              </a:rPr>
              <a:t>solutions and alternatives</a:t>
            </a:r>
            <a:r>
              <a:rPr lang="en-029" sz="1200" kern="1200" dirty="0" smtClean="0">
                <a:solidFill>
                  <a:schemeClr val="tx1"/>
                </a:solidFill>
                <a:effectLst/>
                <a:latin typeface="+mn-lt"/>
                <a:ea typeface="+mn-ea"/>
                <a:cs typeface="+mn-cs"/>
              </a:rPr>
              <a:t> to today’s crises? That is, how far has science fiction embraced the challenge of imagining transitions to sustainable futures?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13</a:t>
            </a:fld>
            <a:endParaRPr lang="en-029" dirty="0"/>
          </a:p>
        </p:txBody>
      </p:sp>
    </p:spTree>
    <p:extLst>
      <p:ext uri="{BB962C8B-B14F-4D97-AF65-F5344CB8AC3E}">
        <p14:creationId xmlns:p14="http://schemas.microsoft.com/office/powerpoint/2010/main" val="193232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kern="1200" dirty="0" smtClean="0">
                <a:solidFill>
                  <a:schemeClr val="tx1"/>
                </a:solidFill>
                <a:effectLst/>
                <a:latin typeface="+mn-lt"/>
                <a:ea typeface="+mn-ea"/>
                <a:cs typeface="+mn-cs"/>
              </a:rPr>
              <a:t>14. There are a lot of different definitions of sustainability. This is a concept about how we shape our future, about how our choices and actions in meeting </a:t>
            </a:r>
            <a:r>
              <a:rPr lang="en-029" sz="1200" i="1" kern="1200" dirty="0" smtClean="0">
                <a:solidFill>
                  <a:schemeClr val="tx1"/>
                </a:solidFill>
                <a:effectLst/>
                <a:latin typeface="+mn-lt"/>
                <a:ea typeface="+mn-ea"/>
                <a:cs typeface="+mn-cs"/>
              </a:rPr>
              <a:t>our</a:t>
            </a:r>
            <a:r>
              <a:rPr lang="en-029" sz="1200" kern="1200" dirty="0" smtClean="0">
                <a:solidFill>
                  <a:schemeClr val="tx1"/>
                </a:solidFill>
                <a:effectLst/>
                <a:latin typeface="+mn-lt"/>
                <a:ea typeface="+mn-ea"/>
                <a:cs typeface="+mn-cs"/>
              </a:rPr>
              <a:t> particular needs affect the lives of others, including future generations. </a:t>
            </a:r>
          </a:p>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14</a:t>
            </a:fld>
            <a:endParaRPr lang="en-029" dirty="0"/>
          </a:p>
        </p:txBody>
      </p:sp>
    </p:spTree>
    <p:extLst>
      <p:ext uri="{BB962C8B-B14F-4D97-AF65-F5344CB8AC3E}">
        <p14:creationId xmlns:p14="http://schemas.microsoft.com/office/powerpoint/2010/main" val="150313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kern="1200" dirty="0" smtClean="0">
                <a:solidFill>
                  <a:schemeClr val="tx1"/>
                </a:solidFill>
                <a:effectLst/>
                <a:latin typeface="+mn-lt"/>
                <a:ea typeface="+mn-ea"/>
                <a:cs typeface="+mn-cs"/>
              </a:rPr>
              <a:t> 15. It is not simply about protecting the environment but also ensuring social equity, specifically the goal to achieve “a higher quality of life for all people”. </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15</a:t>
            </a:fld>
            <a:endParaRPr lang="en-029" dirty="0"/>
          </a:p>
        </p:txBody>
      </p:sp>
    </p:spTree>
    <p:extLst>
      <p:ext uri="{BB962C8B-B14F-4D97-AF65-F5344CB8AC3E}">
        <p14:creationId xmlns:p14="http://schemas.microsoft.com/office/powerpoint/2010/main" val="183060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16. Although it is a complex and contested concept, sustainability nevertheless provides a constructive framework in the search for solutions to the planet’s increasingly “wicked” problems. It also offers a frame for “thought experiments” for imagining alternative futures.</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16</a:t>
            </a:fld>
            <a:endParaRPr lang="en-029" dirty="0"/>
          </a:p>
        </p:txBody>
      </p:sp>
    </p:spTree>
    <p:extLst>
      <p:ext uri="{BB962C8B-B14F-4D97-AF65-F5344CB8AC3E}">
        <p14:creationId xmlns:p14="http://schemas.microsoft.com/office/powerpoint/2010/main" val="1698474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n/a</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17</a:t>
            </a:fld>
            <a:endParaRPr lang="en-029"/>
          </a:p>
        </p:txBody>
      </p:sp>
    </p:spTree>
    <p:extLst>
      <p:ext uri="{BB962C8B-B14F-4D97-AF65-F5344CB8AC3E}">
        <p14:creationId xmlns:p14="http://schemas.microsoft.com/office/powerpoint/2010/main" val="285391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20</a:t>
            </a:fld>
            <a:endParaRPr lang="en-029"/>
          </a:p>
        </p:txBody>
      </p:sp>
    </p:spTree>
    <p:extLst>
      <p:ext uri="{BB962C8B-B14F-4D97-AF65-F5344CB8AC3E}">
        <p14:creationId xmlns:p14="http://schemas.microsoft.com/office/powerpoint/2010/main" val="324282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23</a:t>
            </a:fld>
            <a:endParaRPr lang="en-029"/>
          </a:p>
        </p:txBody>
      </p:sp>
    </p:spTree>
    <p:extLst>
      <p:ext uri="{BB962C8B-B14F-4D97-AF65-F5344CB8AC3E}">
        <p14:creationId xmlns:p14="http://schemas.microsoft.com/office/powerpoint/2010/main" val="398124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2. In this presentation we consider two basic questions:</a:t>
            </a:r>
          </a:p>
          <a:p>
            <a:pPr lvl="0"/>
            <a:r>
              <a:rPr lang="en-029" sz="1200" kern="1200" dirty="0" smtClean="0">
                <a:solidFill>
                  <a:schemeClr val="tx1"/>
                </a:solidFill>
                <a:effectLst/>
                <a:latin typeface="+mn-lt"/>
                <a:ea typeface="+mn-ea"/>
                <a:cs typeface="+mn-cs"/>
              </a:rPr>
              <a:t>How does fiction literature and cinema </a:t>
            </a:r>
            <a:r>
              <a:rPr lang="en-029" sz="1200" i="1" kern="1200" dirty="0" smtClean="0">
                <a:solidFill>
                  <a:schemeClr val="tx1"/>
                </a:solidFill>
                <a:effectLst/>
                <a:latin typeface="+mn-lt"/>
                <a:ea typeface="+mn-ea"/>
                <a:cs typeface="+mn-cs"/>
              </a:rPr>
              <a:t>portray and explore</a:t>
            </a:r>
            <a:r>
              <a:rPr lang="en-029" sz="1200" kern="1200" dirty="0" smtClean="0">
                <a:solidFill>
                  <a:schemeClr val="tx1"/>
                </a:solidFill>
                <a:effectLst/>
                <a:latin typeface="+mn-lt"/>
                <a:ea typeface="+mn-ea"/>
                <a:cs typeface="+mn-cs"/>
              </a:rPr>
              <a:t> transitions to sustainability?</a:t>
            </a:r>
            <a:br>
              <a:rPr lang="en-029" sz="1200" kern="1200" dirty="0" smtClean="0">
                <a:solidFill>
                  <a:schemeClr val="tx1"/>
                </a:solidFill>
                <a:effectLst/>
                <a:latin typeface="+mn-lt"/>
                <a:ea typeface="+mn-ea"/>
                <a:cs typeface="+mn-cs"/>
              </a:rPr>
            </a:br>
            <a:endParaRPr lang="en-029" sz="1200" kern="1200" dirty="0" smtClean="0">
              <a:solidFill>
                <a:schemeClr val="tx1"/>
              </a:solidFill>
              <a:effectLst/>
              <a:latin typeface="+mn-lt"/>
              <a:ea typeface="+mn-ea"/>
              <a:cs typeface="+mn-cs"/>
            </a:endParaRPr>
          </a:p>
          <a:p>
            <a:pPr lvl="0"/>
            <a:r>
              <a:rPr lang="en-029" sz="1200" kern="1200" dirty="0" smtClean="0">
                <a:solidFill>
                  <a:schemeClr val="tx1"/>
                </a:solidFill>
                <a:effectLst/>
                <a:latin typeface="+mn-lt"/>
                <a:ea typeface="+mn-ea"/>
                <a:cs typeface="+mn-cs"/>
              </a:rPr>
              <a:t>How can </a:t>
            </a:r>
            <a:r>
              <a:rPr lang="en-029" sz="1200" i="1" kern="1200" dirty="0" smtClean="0">
                <a:solidFill>
                  <a:schemeClr val="tx1"/>
                </a:solidFill>
                <a:effectLst/>
                <a:latin typeface="+mn-lt"/>
                <a:ea typeface="+mn-ea"/>
                <a:cs typeface="+mn-cs"/>
              </a:rPr>
              <a:t>sustainable future</a:t>
            </a:r>
            <a:r>
              <a:rPr lang="en-029" sz="1200" kern="1200" dirty="0" smtClean="0">
                <a:solidFill>
                  <a:schemeClr val="tx1"/>
                </a:solidFill>
                <a:effectLst/>
                <a:latin typeface="+mn-lt"/>
                <a:ea typeface="+mn-ea"/>
                <a:cs typeface="+mn-cs"/>
              </a:rPr>
              <a:t> fiction help lessen and possibly reverse the destructive impacts of today’s unsustainable practices and policies?</a:t>
            </a:r>
          </a:p>
          <a:p>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2</a:t>
            </a:fld>
            <a:endParaRPr lang="en-029" dirty="0"/>
          </a:p>
        </p:txBody>
      </p:sp>
    </p:spTree>
    <p:extLst>
      <p:ext uri="{BB962C8B-B14F-4D97-AF65-F5344CB8AC3E}">
        <p14:creationId xmlns:p14="http://schemas.microsoft.com/office/powerpoint/2010/main" val="2054580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24</a:t>
            </a:fld>
            <a:endParaRPr lang="en-029"/>
          </a:p>
        </p:txBody>
      </p:sp>
    </p:spTree>
    <p:extLst>
      <p:ext uri="{BB962C8B-B14F-4D97-AF65-F5344CB8AC3E}">
        <p14:creationId xmlns:p14="http://schemas.microsoft.com/office/powerpoint/2010/main" val="2086535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The concept of “utopia” gets a lot of bad press, being closely identified with dystopia – as if the one automatically leads into the other. However, for our purposes, Ruth </a:t>
            </a:r>
            <a:r>
              <a:rPr lang="en-029" dirty="0" err="1" smtClean="0"/>
              <a:t>Levitas</a:t>
            </a:r>
            <a:r>
              <a:rPr lang="en-029" dirty="0"/>
              <a:t> </a:t>
            </a:r>
            <a:r>
              <a:rPr lang="en-029" dirty="0" smtClean="0"/>
              <a:t>provides a more productive definition.</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29</a:t>
            </a:fld>
            <a:endParaRPr lang="en-029"/>
          </a:p>
        </p:txBody>
      </p:sp>
    </p:spTree>
    <p:extLst>
      <p:ext uri="{BB962C8B-B14F-4D97-AF65-F5344CB8AC3E}">
        <p14:creationId xmlns:p14="http://schemas.microsoft.com/office/powerpoint/2010/main" val="3557205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One of the difficulties with utopia is that, rather than an inspiration, they are more often distrusted, seen as dystopias in disguise, </a:t>
            </a:r>
            <a:r>
              <a:rPr lang="en-029" baseline="0" dirty="0" smtClean="0"/>
              <a:t>lures to draw in the naïve, who are then be betrayed and exploited.</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30</a:t>
            </a:fld>
            <a:endParaRPr lang="en-029"/>
          </a:p>
        </p:txBody>
      </p:sp>
    </p:spTree>
    <p:extLst>
      <p:ext uri="{BB962C8B-B14F-4D97-AF65-F5344CB8AC3E}">
        <p14:creationId xmlns:p14="http://schemas.microsoft.com/office/powerpoint/2010/main" val="2183494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32</a:t>
            </a:fld>
            <a:endParaRPr lang="en-029"/>
          </a:p>
        </p:txBody>
      </p:sp>
    </p:spTree>
    <p:extLst>
      <p:ext uri="{BB962C8B-B14F-4D97-AF65-F5344CB8AC3E}">
        <p14:creationId xmlns:p14="http://schemas.microsoft.com/office/powerpoint/2010/main" val="2784124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You may be familiar with some of these contemporary utopian scenarios.</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33</a:t>
            </a:fld>
            <a:endParaRPr lang="en-029"/>
          </a:p>
        </p:txBody>
      </p:sp>
    </p:spTree>
    <p:extLst>
      <p:ext uri="{BB962C8B-B14F-4D97-AF65-F5344CB8AC3E}">
        <p14:creationId xmlns:p14="http://schemas.microsoft.com/office/powerpoint/2010/main" val="205026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You may be familiar with some of these contemporary utopian scenarios.</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34</a:t>
            </a:fld>
            <a:endParaRPr lang="en-029"/>
          </a:p>
        </p:txBody>
      </p:sp>
    </p:spTree>
    <p:extLst>
      <p:ext uri="{BB962C8B-B14F-4D97-AF65-F5344CB8AC3E}">
        <p14:creationId xmlns:p14="http://schemas.microsoft.com/office/powerpoint/2010/main" val="652622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The post-scarcity economics of Star Trek is especially interesting, which Manu </a:t>
            </a:r>
            <a:r>
              <a:rPr lang="en-029" dirty="0" err="1" smtClean="0"/>
              <a:t>Saadia</a:t>
            </a:r>
            <a:r>
              <a:rPr lang="en-029" dirty="0" smtClean="0"/>
              <a:t> examined in his book </a:t>
            </a:r>
            <a:r>
              <a:rPr lang="en-029" i="1" dirty="0" err="1" smtClean="0"/>
              <a:t>Trekonomics</a:t>
            </a:r>
            <a:r>
              <a:rPr lang="en-029" i="1" dirty="0" smtClean="0"/>
              <a:t>.</a:t>
            </a:r>
            <a:endParaRPr lang="en-029" i="1" dirty="0"/>
          </a:p>
        </p:txBody>
      </p:sp>
      <p:sp>
        <p:nvSpPr>
          <p:cNvPr id="4" name="Slide Number Placeholder 3"/>
          <p:cNvSpPr>
            <a:spLocks noGrp="1"/>
          </p:cNvSpPr>
          <p:nvPr>
            <p:ph type="sldNum" sz="quarter" idx="10"/>
          </p:nvPr>
        </p:nvSpPr>
        <p:spPr/>
        <p:txBody>
          <a:bodyPr/>
          <a:lstStyle/>
          <a:p>
            <a:fld id="{A8468C7B-CCA4-4B73-928E-70CE784516E4}" type="slidenum">
              <a:rPr lang="en-029" smtClean="0"/>
              <a:t>37</a:t>
            </a:fld>
            <a:endParaRPr lang="en-029"/>
          </a:p>
        </p:txBody>
      </p:sp>
    </p:spTree>
    <p:extLst>
      <p:ext uri="{BB962C8B-B14F-4D97-AF65-F5344CB8AC3E}">
        <p14:creationId xmlns:p14="http://schemas.microsoft.com/office/powerpoint/2010/main" val="8329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38</a:t>
            </a:fld>
            <a:endParaRPr lang="en-029"/>
          </a:p>
        </p:txBody>
      </p:sp>
    </p:spTree>
    <p:extLst>
      <p:ext uri="{BB962C8B-B14F-4D97-AF65-F5344CB8AC3E}">
        <p14:creationId xmlns:p14="http://schemas.microsoft.com/office/powerpoint/2010/main" val="4153188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The problem with the Star Trek utopia is that it is dependent on technology that does not exist, that is more fantasy than science.  It did not evolve through adherence to ecological principles and practices.</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39</a:t>
            </a:fld>
            <a:endParaRPr lang="en-029"/>
          </a:p>
        </p:txBody>
      </p:sp>
    </p:spTree>
    <p:extLst>
      <p:ext uri="{BB962C8B-B14F-4D97-AF65-F5344CB8AC3E}">
        <p14:creationId xmlns:p14="http://schemas.microsoft.com/office/powerpoint/2010/main" val="1316466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40</a:t>
            </a:fld>
            <a:endParaRPr lang="en-029"/>
          </a:p>
        </p:txBody>
      </p:sp>
    </p:spTree>
    <p:extLst>
      <p:ext uri="{BB962C8B-B14F-4D97-AF65-F5344CB8AC3E}">
        <p14:creationId xmlns:p14="http://schemas.microsoft.com/office/powerpoint/2010/main" val="151819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n/a</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3</a:t>
            </a:fld>
            <a:endParaRPr lang="en-029"/>
          </a:p>
        </p:txBody>
      </p:sp>
    </p:spTree>
    <p:extLst>
      <p:ext uri="{BB962C8B-B14F-4D97-AF65-F5344CB8AC3E}">
        <p14:creationId xmlns:p14="http://schemas.microsoft.com/office/powerpoint/2010/main" val="1710041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46</a:t>
            </a:fld>
            <a:endParaRPr lang="en-029"/>
          </a:p>
        </p:txBody>
      </p:sp>
    </p:spTree>
    <p:extLst>
      <p:ext uri="{BB962C8B-B14F-4D97-AF65-F5344CB8AC3E}">
        <p14:creationId xmlns:p14="http://schemas.microsoft.com/office/powerpoint/2010/main" val="330373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As part of this Sustainable Lifestyles Research Initiative we have set out on</a:t>
            </a:r>
            <a:r>
              <a:rPr lang="en-029" baseline="0" dirty="0" smtClean="0"/>
              <a:t> </a:t>
            </a:r>
            <a:r>
              <a:rPr lang="en-029" b="1" baseline="0" dirty="0" smtClean="0"/>
              <a:t>a journey </a:t>
            </a:r>
            <a:r>
              <a:rPr lang="en-029" baseline="0" dirty="0" smtClean="0"/>
              <a:t>to examine some of the different genres and productions of literature and film we might describe as “Sustainable Futures Fiction”. </a:t>
            </a:r>
            <a:endParaRPr lang="en-029" dirty="0"/>
          </a:p>
        </p:txBody>
      </p:sp>
      <p:sp>
        <p:nvSpPr>
          <p:cNvPr id="4" name="Slide Number Placeholder 3"/>
          <p:cNvSpPr>
            <a:spLocks noGrp="1"/>
          </p:cNvSpPr>
          <p:nvPr>
            <p:ph type="sldNum" sz="quarter" idx="10"/>
          </p:nvPr>
        </p:nvSpPr>
        <p:spPr/>
        <p:txBody>
          <a:bodyPr/>
          <a:lstStyle/>
          <a:p>
            <a:fld id="{A8468C7B-CCA4-4B73-928E-70CE784516E4}" type="slidenum">
              <a:rPr lang="en-029" smtClean="0"/>
              <a:t>49</a:t>
            </a:fld>
            <a:endParaRPr lang="en-029"/>
          </a:p>
        </p:txBody>
      </p:sp>
    </p:spTree>
    <p:extLst>
      <p:ext uri="{BB962C8B-B14F-4D97-AF65-F5344CB8AC3E}">
        <p14:creationId xmlns:p14="http://schemas.microsoft.com/office/powerpoint/2010/main" val="165412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i="1" kern="1200" dirty="0" smtClean="0">
                <a:solidFill>
                  <a:schemeClr val="tx1"/>
                </a:solidFill>
                <a:effectLst/>
                <a:latin typeface="+mn-lt"/>
                <a:ea typeface="+mn-ea"/>
                <a:cs typeface="+mn-cs"/>
              </a:rPr>
              <a:t>4. “We are now living in a science fiction novel we are all writing together”</a:t>
            </a:r>
            <a:endParaRPr lang="en-029" sz="1200" kern="1200" dirty="0" smtClean="0">
              <a:solidFill>
                <a:schemeClr val="tx1"/>
              </a:solidFill>
              <a:effectLst/>
              <a:latin typeface="+mn-lt"/>
              <a:ea typeface="+mn-ea"/>
              <a:cs typeface="+mn-cs"/>
            </a:endParaRPr>
          </a:p>
          <a:p>
            <a:r>
              <a:rPr lang="en-029" sz="1200" kern="1200" dirty="0" smtClean="0">
                <a:solidFill>
                  <a:schemeClr val="tx1"/>
                </a:solidFill>
                <a:effectLst/>
                <a:latin typeface="+mn-lt"/>
                <a:ea typeface="+mn-ea"/>
                <a:cs typeface="+mn-cs"/>
              </a:rPr>
              <a:t>- Kim Stanley Robinson</a:t>
            </a:r>
          </a:p>
          <a:p>
            <a:r>
              <a:rPr lang="en-029" sz="1200" kern="1200" dirty="0" smtClean="0">
                <a:solidFill>
                  <a:schemeClr val="tx1"/>
                </a:solidFill>
                <a:effectLst/>
                <a:latin typeface="+mn-lt"/>
                <a:ea typeface="+mn-ea"/>
                <a:cs typeface="+mn-cs"/>
              </a:rPr>
              <a:t>As this quote implies, we are each engaged in a collective process of shaping the future, a global and personal narrative encompassing hopes and dreams, fears and conflict embodied in a wide-ranging and diverse cast of characters. </a:t>
            </a:r>
          </a:p>
          <a:p>
            <a:endParaRPr lang="en-029" sz="1600" dirty="0"/>
          </a:p>
        </p:txBody>
      </p:sp>
      <p:sp>
        <p:nvSpPr>
          <p:cNvPr id="4" name="Slide Number Placeholder 3"/>
          <p:cNvSpPr>
            <a:spLocks noGrp="1"/>
          </p:cNvSpPr>
          <p:nvPr>
            <p:ph type="sldNum" sz="quarter" idx="10"/>
          </p:nvPr>
        </p:nvSpPr>
        <p:spPr/>
        <p:txBody>
          <a:bodyPr/>
          <a:lstStyle/>
          <a:p>
            <a:fld id="{AE2ADFEA-09C3-469D-83DB-B713D9FF45A2}" type="slidenum">
              <a:rPr lang="en-029" smtClean="0"/>
              <a:t>4</a:t>
            </a:fld>
            <a:endParaRPr lang="en-029" dirty="0"/>
          </a:p>
        </p:txBody>
      </p:sp>
    </p:spTree>
    <p:extLst>
      <p:ext uri="{BB962C8B-B14F-4D97-AF65-F5344CB8AC3E}">
        <p14:creationId xmlns:p14="http://schemas.microsoft.com/office/powerpoint/2010/main" val="192656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kern="1200" dirty="0" smtClean="0">
                <a:solidFill>
                  <a:schemeClr val="tx1"/>
                </a:solidFill>
                <a:effectLst/>
                <a:latin typeface="+mn-lt"/>
                <a:ea typeface="+mn-ea"/>
                <a:cs typeface="+mn-cs"/>
              </a:rPr>
              <a:t>5. In this collective writing process, each of us are obliged to reflect on the consequences of our choices and actions within the global story. </a:t>
            </a:r>
          </a:p>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5</a:t>
            </a:fld>
            <a:endParaRPr lang="en-029" dirty="0"/>
          </a:p>
        </p:txBody>
      </p:sp>
    </p:spTree>
    <p:extLst>
      <p:ext uri="{BB962C8B-B14F-4D97-AF65-F5344CB8AC3E}">
        <p14:creationId xmlns:p14="http://schemas.microsoft.com/office/powerpoint/2010/main" val="307691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6. Although we experience the world and act in it as individuals, we are </a:t>
            </a:r>
            <a:r>
              <a:rPr lang="en-029" sz="1200" i="1" kern="1200" dirty="0" smtClean="0">
                <a:solidFill>
                  <a:schemeClr val="tx1"/>
                </a:solidFill>
                <a:effectLst/>
                <a:latin typeface="+mn-lt"/>
                <a:ea typeface="+mn-ea"/>
                <a:cs typeface="+mn-cs"/>
              </a:rPr>
              <a:t>social </a:t>
            </a:r>
            <a:r>
              <a:rPr lang="en-029" sz="1200" kern="1200" dirty="0" smtClean="0">
                <a:solidFill>
                  <a:schemeClr val="tx1"/>
                </a:solidFill>
                <a:effectLst/>
                <a:latin typeface="+mn-lt"/>
                <a:ea typeface="+mn-ea"/>
                <a:cs typeface="+mn-cs"/>
              </a:rPr>
              <a:t>creatures; our behavior, values, views and identities… </a:t>
            </a:r>
          </a:p>
          <a:p>
            <a:r>
              <a:rPr lang="en-029" sz="1200" kern="1200" dirty="0" smtClean="0">
                <a:solidFill>
                  <a:schemeClr val="tx1"/>
                </a:solidFill>
                <a:effectLst/>
                <a:latin typeface="+mn-lt"/>
                <a:ea typeface="+mn-ea"/>
                <a:cs typeface="+mn-cs"/>
              </a:rPr>
              <a:t>… are interlinked with those </a:t>
            </a:r>
            <a:r>
              <a:rPr lang="en-029" sz="1200" i="1" kern="1200" dirty="0" smtClean="0">
                <a:solidFill>
                  <a:schemeClr val="tx1"/>
                </a:solidFill>
                <a:effectLst/>
                <a:latin typeface="+mn-lt"/>
                <a:ea typeface="+mn-ea"/>
                <a:cs typeface="+mn-cs"/>
              </a:rPr>
              <a:t>other</a:t>
            </a:r>
            <a:r>
              <a:rPr lang="en-029" sz="1200" kern="1200" dirty="0" smtClean="0">
                <a:solidFill>
                  <a:schemeClr val="tx1"/>
                </a:solidFill>
                <a:effectLst/>
                <a:latin typeface="+mn-lt"/>
                <a:ea typeface="+mn-ea"/>
                <a:cs typeface="+mn-cs"/>
              </a:rPr>
              <a:t> individuals and communities which give our actions, views and lives meaning. </a:t>
            </a:r>
          </a:p>
          <a:p>
            <a:pPr marL="0" marR="0">
              <a:lnSpc>
                <a:spcPct val="107000"/>
              </a:lnSpc>
              <a:spcBef>
                <a:spcPts val="0"/>
              </a:spcBef>
              <a:spcAft>
                <a:spcPts val="800"/>
              </a:spcAft>
            </a:pP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6</a:t>
            </a:fld>
            <a:endParaRPr lang="en-029" dirty="0"/>
          </a:p>
        </p:txBody>
      </p:sp>
    </p:spTree>
    <p:extLst>
      <p:ext uri="{BB962C8B-B14F-4D97-AF65-F5344CB8AC3E}">
        <p14:creationId xmlns:p14="http://schemas.microsoft.com/office/powerpoint/2010/main" val="24296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kern="1200" dirty="0" smtClean="0">
                <a:solidFill>
                  <a:schemeClr val="tx1"/>
                </a:solidFill>
                <a:effectLst/>
                <a:latin typeface="+mn-lt"/>
                <a:ea typeface="+mn-ea"/>
                <a:cs typeface="+mn-cs"/>
              </a:rPr>
              <a:t>7. As character </a:t>
            </a:r>
            <a:r>
              <a:rPr lang="en-029" sz="1200" i="1" kern="1200" dirty="0" smtClean="0">
                <a:solidFill>
                  <a:schemeClr val="tx1"/>
                </a:solidFill>
                <a:effectLst/>
                <a:latin typeface="+mn-lt"/>
                <a:ea typeface="+mn-ea"/>
                <a:cs typeface="+mn-cs"/>
              </a:rPr>
              <a:t>and</a:t>
            </a:r>
            <a:r>
              <a:rPr lang="en-029" sz="1200" kern="1200" dirty="0" smtClean="0">
                <a:solidFill>
                  <a:schemeClr val="tx1"/>
                </a:solidFill>
                <a:effectLst/>
                <a:latin typeface="+mn-lt"/>
                <a:ea typeface="+mn-ea"/>
                <a:cs typeface="+mn-cs"/>
              </a:rPr>
              <a:t> author in this global narrative, we need to reflect not only on our personal desires and commitments, but also the ultimate consequences of those choices we make and actions we take.  </a:t>
            </a:r>
          </a:p>
          <a:p>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7</a:t>
            </a:fld>
            <a:endParaRPr lang="en-029" dirty="0"/>
          </a:p>
        </p:txBody>
      </p:sp>
    </p:spTree>
    <p:extLst>
      <p:ext uri="{BB962C8B-B14F-4D97-AF65-F5344CB8AC3E}">
        <p14:creationId xmlns:p14="http://schemas.microsoft.com/office/powerpoint/2010/main" val="108956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sz="1200" kern="1200" dirty="0" smtClean="0">
                <a:solidFill>
                  <a:schemeClr val="tx1"/>
                </a:solidFill>
                <a:effectLst/>
                <a:latin typeface="+mn-lt"/>
                <a:ea typeface="+mn-ea"/>
                <a:cs typeface="+mn-cs"/>
              </a:rPr>
              <a:t>8. Because for future generations those actions can be a regrettable curse … or a gift of love. </a:t>
            </a:r>
            <a:endParaRPr lang="en-02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68C7B-CCA4-4B73-928E-70CE784516E4}" type="slidenum">
              <a:rPr lang="en-029" smtClean="0"/>
              <a:t>8</a:t>
            </a:fld>
            <a:endParaRPr lang="en-029" dirty="0"/>
          </a:p>
        </p:txBody>
      </p:sp>
    </p:spTree>
    <p:extLst>
      <p:ext uri="{BB962C8B-B14F-4D97-AF65-F5344CB8AC3E}">
        <p14:creationId xmlns:p14="http://schemas.microsoft.com/office/powerpoint/2010/main" val="9097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smtClean="0"/>
              <a:t>n/a</a:t>
            </a:r>
            <a:endParaRPr lang="en-029" dirty="0"/>
          </a:p>
        </p:txBody>
      </p:sp>
      <p:sp>
        <p:nvSpPr>
          <p:cNvPr id="4" name="Slide Number Placeholder 3"/>
          <p:cNvSpPr>
            <a:spLocks noGrp="1"/>
          </p:cNvSpPr>
          <p:nvPr>
            <p:ph type="sldNum" sz="quarter" idx="10"/>
          </p:nvPr>
        </p:nvSpPr>
        <p:spPr/>
        <p:txBody>
          <a:bodyPr/>
          <a:lstStyle/>
          <a:p>
            <a:fld id="{AE2ADFEA-09C3-469D-83DB-B713D9FF45A2}" type="slidenum">
              <a:rPr lang="en-029" smtClean="0"/>
              <a:t>9</a:t>
            </a:fld>
            <a:endParaRPr lang="en-029"/>
          </a:p>
        </p:txBody>
      </p:sp>
    </p:spTree>
    <p:extLst>
      <p:ext uri="{BB962C8B-B14F-4D97-AF65-F5344CB8AC3E}">
        <p14:creationId xmlns:p14="http://schemas.microsoft.com/office/powerpoint/2010/main" val="260427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5/30/18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5/30/18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5/30/18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5/30/18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5/30/18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5/30/18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5/30/18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70BA1CFD-BFF0-48BC-9BA5-4974D7A6AB15}" type="datetimeFigureOut">
              <a:rPr lang="en-US" smtClean="0"/>
              <a:t>5/30/18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12AA694-00EB-4F4B-AABB-6F50FB17891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10.m4a"/><Relationship Id="rId3" Type="http://schemas.openxmlformats.org/officeDocument/2006/relationships/audio" Target="../media/media10.m4a"/><Relationship Id="rId4" Type="http://schemas.openxmlformats.org/officeDocument/2006/relationships/slideLayout" Target="../slideLayouts/slideLayout8.xml"/><Relationship Id="rId5" Type="http://schemas.openxmlformats.org/officeDocument/2006/relationships/notesSlide" Target="../notesSlides/notesSlide10.xml"/><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4" Type="http://schemas.openxmlformats.org/officeDocument/2006/relationships/slideLayout" Target="../slideLayouts/slideLayout8.xml"/><Relationship Id="rId5" Type="http://schemas.openxmlformats.org/officeDocument/2006/relationships/notesSlide" Target="../notesSlides/notesSlide11.xml"/><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11.m4a"/></Relationships>
</file>

<file path=ppt/slides/_rels/slide12.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jpeg"/><Relationship Id="rId13" Type="http://schemas.openxmlformats.org/officeDocument/2006/relationships/image" Target="../media/image31.png"/><Relationship Id="rId14"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12.m4a"/><Relationship Id="rId3" Type="http://schemas.openxmlformats.org/officeDocument/2006/relationships/audio" Target="../media/media12.m4a"/><Relationship Id="rId4" Type="http://schemas.openxmlformats.org/officeDocument/2006/relationships/slideLayout" Target="../slideLayouts/slideLayout7.xml"/><Relationship Id="rId5" Type="http://schemas.openxmlformats.org/officeDocument/2006/relationships/notesSlide" Target="../notesSlides/notesSlide12.xml"/><Relationship Id="rId6" Type="http://schemas.openxmlformats.org/officeDocument/2006/relationships/image" Target="../media/image24.jpeg"/><Relationship Id="rId7" Type="http://schemas.openxmlformats.org/officeDocument/2006/relationships/image" Target="../media/image25.jpg"/><Relationship Id="rId8" Type="http://schemas.openxmlformats.org/officeDocument/2006/relationships/image" Target="../media/image26.jpg"/><Relationship Id="rId9" Type="http://schemas.openxmlformats.org/officeDocument/2006/relationships/image" Target="../media/image27.jpeg"/><Relationship Id="rId10" Type="http://schemas.openxmlformats.org/officeDocument/2006/relationships/image" Target="../media/image28.jpeg"/></Relationships>
</file>

<file path=ppt/slides/_rels/slide13.xml.rels><?xml version="1.0" encoding="UTF-8" standalone="yes"?>
<Relationships xmlns="http://schemas.openxmlformats.org/package/2006/relationships"><Relationship Id="rId9" Type="http://schemas.openxmlformats.org/officeDocument/2006/relationships/image" Target="../media/image35.jpeg"/><Relationship Id="rId20" Type="http://schemas.openxmlformats.org/officeDocument/2006/relationships/image" Target="../media/image46.jpeg"/><Relationship Id="rId21" Type="http://schemas.openxmlformats.org/officeDocument/2006/relationships/image" Target="../media/image47.jpeg"/><Relationship Id="rId22" Type="http://schemas.openxmlformats.org/officeDocument/2006/relationships/image" Target="../media/image3.png"/><Relationship Id="rId10" Type="http://schemas.openxmlformats.org/officeDocument/2006/relationships/image" Target="../media/image36.jpeg"/><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39.jpeg"/><Relationship Id="rId14" Type="http://schemas.openxmlformats.org/officeDocument/2006/relationships/image" Target="../media/image40.jpeg"/><Relationship Id="rId15" Type="http://schemas.openxmlformats.org/officeDocument/2006/relationships/image" Target="../media/image41.jpeg"/><Relationship Id="rId16" Type="http://schemas.openxmlformats.org/officeDocument/2006/relationships/image" Target="../media/image42.jpeg"/><Relationship Id="rId17" Type="http://schemas.openxmlformats.org/officeDocument/2006/relationships/image" Target="../media/image43.jpeg"/><Relationship Id="rId18" Type="http://schemas.openxmlformats.org/officeDocument/2006/relationships/image" Target="../media/image44.jpeg"/><Relationship Id="rId19" Type="http://schemas.openxmlformats.org/officeDocument/2006/relationships/image" Target="../media/image45.jpeg"/><Relationship Id="rId1" Type="http://schemas.openxmlformats.org/officeDocument/2006/relationships/tags" Target="../tags/tag6.xml"/><Relationship Id="rId2" Type="http://schemas.microsoft.com/office/2007/relationships/media" Target="../media/media13.m4a"/><Relationship Id="rId3" Type="http://schemas.openxmlformats.org/officeDocument/2006/relationships/audio" Target="../media/media13.m4a"/><Relationship Id="rId4" Type="http://schemas.openxmlformats.org/officeDocument/2006/relationships/slideLayout" Target="../slideLayouts/slideLayout7.xml"/><Relationship Id="rId5" Type="http://schemas.openxmlformats.org/officeDocument/2006/relationships/notesSlide" Target="../notesSlides/notesSlide13.xml"/><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s>
</file>

<file path=ppt/slides/_rels/slide14.xml.rels><?xml version="1.0" encoding="UTF-8" standalone="yes"?>
<Relationships xmlns="http://schemas.openxmlformats.org/package/2006/relationships"><Relationship Id="rId11" Type="http://schemas.openxmlformats.org/officeDocument/2006/relationships/image" Target="../media/image53.jpeg"/><Relationship Id="rId12" Type="http://schemas.openxmlformats.org/officeDocument/2006/relationships/image" Target="../media/image54.jpeg"/><Relationship Id="rId13" Type="http://schemas.openxmlformats.org/officeDocument/2006/relationships/image" Target="../media/image55.jpeg"/><Relationship Id="rId14" Type="http://schemas.openxmlformats.org/officeDocument/2006/relationships/image" Target="../media/image56.jpeg"/><Relationship Id="rId15" Type="http://schemas.openxmlformats.org/officeDocument/2006/relationships/image" Target="../media/image57.jpeg"/><Relationship Id="rId16" Type="http://schemas.openxmlformats.org/officeDocument/2006/relationships/image" Target="../media/image3.png"/><Relationship Id="rId1" Type="http://schemas.openxmlformats.org/officeDocument/2006/relationships/tags" Target="../tags/tag7.xml"/><Relationship Id="rId2" Type="http://schemas.microsoft.com/office/2007/relationships/media" Target="../media/media14.m4a"/><Relationship Id="rId3" Type="http://schemas.openxmlformats.org/officeDocument/2006/relationships/audio" Target="../media/media14.m4a"/><Relationship Id="rId4" Type="http://schemas.openxmlformats.org/officeDocument/2006/relationships/slideLayout" Target="../slideLayouts/slideLayout7.xml"/><Relationship Id="rId5" Type="http://schemas.openxmlformats.org/officeDocument/2006/relationships/notesSlide" Target="../notesSlides/notesSlide14.xml"/><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5.xml"/><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6.xml"/><Relationship Id="rId5" Type="http://schemas.openxmlformats.org/officeDocument/2006/relationships/image" Target="../media/image61.jpeg"/><Relationship Id="rId6"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jpeg"/><Relationship Id="rId13"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 Id="rId3" Type="http://schemas.openxmlformats.org/officeDocument/2006/relationships/slideLayout" Target="../slideLayouts/slideLayout8.xm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19.xml.rels><?xml version="1.0" encoding="UTF-8" standalone="yes"?>
<Relationships xmlns="http://schemas.openxmlformats.org/package/2006/relationships"><Relationship Id="rId11" Type="http://schemas.openxmlformats.org/officeDocument/2006/relationships/image" Target="../media/image77.jpeg"/><Relationship Id="rId12" Type="http://schemas.openxmlformats.org/officeDocument/2006/relationships/image" Target="../media/image78.jpeg"/><Relationship Id="rId13" Type="http://schemas.openxmlformats.org/officeDocument/2006/relationships/image" Target="../media/image3.png"/><Relationship Id="rId1" Type="http://schemas.openxmlformats.org/officeDocument/2006/relationships/tags" Target="../tags/tag8.xml"/><Relationship Id="rId2" Type="http://schemas.microsoft.com/office/2007/relationships/media" Target="../media/media19.m4a"/><Relationship Id="rId3" Type="http://schemas.openxmlformats.org/officeDocument/2006/relationships/audio" Target="../media/media19.m4a"/><Relationship Id="rId4" Type="http://schemas.openxmlformats.org/officeDocument/2006/relationships/slideLayout" Target="../slideLayouts/slideLayout7.xml"/><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4" Type="http://schemas.openxmlformats.org/officeDocument/2006/relationships/slideLayout" Target="../slideLayouts/slideLayout7.xml"/><Relationship Id="rId5" Type="http://schemas.openxmlformats.org/officeDocument/2006/relationships/notesSlide" Target="../notesSlides/notesSlide2.xml"/><Relationship Id="rId6" Type="http://schemas.openxmlformats.org/officeDocument/2006/relationships/image" Target="../media/image1.jpeg"/><Relationship Id="rId7"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2.m4a"/></Relationships>
</file>

<file path=ppt/slides/_rels/slide20.xml.rels><?xml version="1.0" encoding="UTF-8" standalone="yes"?>
<Relationships xmlns="http://schemas.openxmlformats.org/package/2006/relationships"><Relationship Id="rId11" Type="http://schemas.openxmlformats.org/officeDocument/2006/relationships/image" Target="../media/image84.jpeg"/><Relationship Id="rId12" Type="http://schemas.openxmlformats.org/officeDocument/2006/relationships/image" Target="../media/image38.jpeg"/><Relationship Id="rId13" Type="http://schemas.openxmlformats.org/officeDocument/2006/relationships/image" Target="../media/image85.jpeg"/><Relationship Id="rId14" Type="http://schemas.openxmlformats.org/officeDocument/2006/relationships/image" Target="../media/image86.jpeg"/><Relationship Id="rId15" Type="http://schemas.openxmlformats.org/officeDocument/2006/relationships/image" Target="../media/image87.jpeg"/><Relationship Id="rId16" Type="http://schemas.openxmlformats.org/officeDocument/2006/relationships/image" Target="../media/image3.png"/><Relationship Id="rId1" Type="http://schemas.openxmlformats.org/officeDocument/2006/relationships/tags" Target="../tags/tag9.xml"/><Relationship Id="rId2" Type="http://schemas.microsoft.com/office/2007/relationships/media" Target="../media/media20.m4a"/><Relationship Id="rId3" Type="http://schemas.openxmlformats.org/officeDocument/2006/relationships/audio" Target="../media/media20.m4a"/><Relationship Id="rId4" Type="http://schemas.openxmlformats.org/officeDocument/2006/relationships/slideLayout" Target="../slideLayouts/slideLayout8.xml"/><Relationship Id="rId5" Type="http://schemas.openxmlformats.org/officeDocument/2006/relationships/notesSlide" Target="../notesSlides/notesSlide18.xml"/><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jpeg"/><Relationship Id="rId10" Type="http://schemas.openxmlformats.org/officeDocument/2006/relationships/image" Target="../media/image83.jpeg"/></Relationships>
</file>

<file path=ppt/slides/_rels/slide21.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3.png"/><Relationship Id="rId1" Type="http://schemas.microsoft.com/office/2007/relationships/media" Target="../media/media21.m4a"/><Relationship Id="rId2" Type="http://schemas.openxmlformats.org/officeDocument/2006/relationships/audio" Target="../media/media21.m4a"/><Relationship Id="rId3" Type="http://schemas.openxmlformats.org/officeDocument/2006/relationships/slideLayout" Target="../slideLayouts/slideLayout7.xml"/><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s>
</file>

<file path=ppt/slides/_rels/slide22.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jpeg"/><Relationship Id="rId13" Type="http://schemas.openxmlformats.org/officeDocument/2006/relationships/image" Target="../media/image3.png"/><Relationship Id="rId1" Type="http://schemas.openxmlformats.org/officeDocument/2006/relationships/tags" Target="../tags/tag10.xml"/><Relationship Id="rId2" Type="http://schemas.microsoft.com/office/2007/relationships/media" Target="../media/media22.m4a"/><Relationship Id="rId3" Type="http://schemas.openxmlformats.org/officeDocument/2006/relationships/audio" Target="../media/media22.m4a"/><Relationship Id="rId4" Type="http://schemas.openxmlformats.org/officeDocument/2006/relationships/slideLayout" Target="../slideLayouts/slideLayout7.xml"/><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jpeg"/><Relationship Id="rId9" Type="http://schemas.openxmlformats.org/officeDocument/2006/relationships/image" Target="../media/image100.jpeg"/><Relationship Id="rId10" Type="http://schemas.openxmlformats.org/officeDocument/2006/relationships/image" Target="../media/image101.jpeg"/></Relationships>
</file>

<file path=ppt/slides/_rels/slide23.xml.rels><?xml version="1.0" encoding="UTF-8" standalone="yes"?>
<Relationships xmlns="http://schemas.openxmlformats.org/package/2006/relationships"><Relationship Id="rId11" Type="http://schemas.openxmlformats.org/officeDocument/2006/relationships/image" Target="../media/image109.jpeg"/><Relationship Id="rId12" Type="http://schemas.openxmlformats.org/officeDocument/2006/relationships/image" Target="../media/image47.jpeg"/><Relationship Id="rId13" Type="http://schemas.openxmlformats.org/officeDocument/2006/relationships/image" Target="../media/image110.jpeg"/><Relationship Id="rId14" Type="http://schemas.openxmlformats.org/officeDocument/2006/relationships/image" Target="../media/image111.jpeg"/><Relationship Id="rId15" Type="http://schemas.openxmlformats.org/officeDocument/2006/relationships/image" Target="../media/image112.jpeg"/><Relationship Id="rId16" Type="http://schemas.openxmlformats.org/officeDocument/2006/relationships/image" Target="../media/image3.png"/><Relationship Id="rId1" Type="http://schemas.openxmlformats.org/officeDocument/2006/relationships/tags" Target="../tags/tag11.xml"/><Relationship Id="rId2" Type="http://schemas.microsoft.com/office/2007/relationships/media" Target="../media/media23.m4a"/><Relationship Id="rId3" Type="http://schemas.openxmlformats.org/officeDocument/2006/relationships/audio" Target="../media/media23.m4a"/><Relationship Id="rId4" Type="http://schemas.openxmlformats.org/officeDocument/2006/relationships/slideLayout" Target="../slideLayouts/slideLayout7.xml"/><Relationship Id="rId5" Type="http://schemas.openxmlformats.org/officeDocument/2006/relationships/notesSlide" Target="../notesSlides/notesSlide19.xml"/><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image" Target="../media/image106.jpeg"/><Relationship Id="rId9" Type="http://schemas.openxmlformats.org/officeDocument/2006/relationships/image" Target="../media/image107.jpeg"/><Relationship Id="rId10" Type="http://schemas.openxmlformats.org/officeDocument/2006/relationships/image" Target="../media/image108.jpeg"/></Relationships>
</file>

<file path=ppt/slides/_rels/slide24.xml.rels><?xml version="1.0" encoding="UTF-8" standalone="yes"?>
<Relationships xmlns="http://schemas.openxmlformats.org/package/2006/relationships"><Relationship Id="rId11" Type="http://schemas.openxmlformats.org/officeDocument/2006/relationships/image" Target="../media/image117.jpeg"/><Relationship Id="rId12" Type="http://schemas.openxmlformats.org/officeDocument/2006/relationships/image" Target="../media/image118.jpeg"/><Relationship Id="rId13" Type="http://schemas.openxmlformats.org/officeDocument/2006/relationships/image" Target="../media/image119.jpeg"/><Relationship Id="rId14" Type="http://schemas.openxmlformats.org/officeDocument/2006/relationships/image" Target="../media/image120.jpeg"/><Relationship Id="rId15" Type="http://schemas.openxmlformats.org/officeDocument/2006/relationships/image" Target="../media/image121.jpeg"/><Relationship Id="rId16" Type="http://schemas.openxmlformats.org/officeDocument/2006/relationships/image" Target="../media/image3.png"/><Relationship Id="rId1" Type="http://schemas.openxmlformats.org/officeDocument/2006/relationships/tags" Target="../tags/tag12.xml"/><Relationship Id="rId2" Type="http://schemas.microsoft.com/office/2007/relationships/media" Target="../media/media24.m4a"/><Relationship Id="rId3" Type="http://schemas.openxmlformats.org/officeDocument/2006/relationships/audio" Target="../media/media24.m4a"/><Relationship Id="rId4" Type="http://schemas.openxmlformats.org/officeDocument/2006/relationships/slideLayout" Target="../slideLayouts/slideLayout7.xml"/><Relationship Id="rId5" Type="http://schemas.openxmlformats.org/officeDocument/2006/relationships/notesSlide" Target="../notesSlides/notesSlide20.xml"/><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45.jpeg"/><Relationship Id="rId9" Type="http://schemas.openxmlformats.org/officeDocument/2006/relationships/image" Target="../media/image115.jpeg"/><Relationship Id="rId10" Type="http://schemas.openxmlformats.org/officeDocument/2006/relationships/image" Target="../media/image11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64.png"/><Relationship Id="rId5" Type="http://schemas.openxmlformats.org/officeDocument/2006/relationships/image" Target="../media/image3.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2.png"/><Relationship Id="rId5" Type="http://schemas.openxmlformats.org/officeDocument/2006/relationships/image" Target="../media/image3.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3.png"/><Relationship Id="rId5" Type="http://schemas.openxmlformats.org/officeDocument/2006/relationships/image" Target="../media/image3.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11" Type="http://schemas.openxmlformats.org/officeDocument/2006/relationships/image" Target="../media/image129.jpeg"/><Relationship Id="rId12" Type="http://schemas.openxmlformats.org/officeDocument/2006/relationships/image" Target="../media/image3.png"/><Relationship Id="rId1" Type="http://schemas.openxmlformats.org/officeDocument/2006/relationships/tags" Target="../tags/tag13.xml"/><Relationship Id="rId2" Type="http://schemas.microsoft.com/office/2007/relationships/media" Target="../media/media29.m4a"/><Relationship Id="rId3" Type="http://schemas.openxmlformats.org/officeDocument/2006/relationships/audio" Target="../media/media29.m4a"/><Relationship Id="rId4" Type="http://schemas.openxmlformats.org/officeDocument/2006/relationships/slideLayout" Target="../slideLayouts/slideLayout7.xml"/><Relationship Id="rId5" Type="http://schemas.openxmlformats.org/officeDocument/2006/relationships/notesSlide" Target="../notesSlides/notesSlide21.xml"/><Relationship Id="rId6" Type="http://schemas.openxmlformats.org/officeDocument/2006/relationships/image" Target="../media/image124.jpeg"/><Relationship Id="rId7" Type="http://schemas.openxmlformats.org/officeDocument/2006/relationships/image" Target="../media/image125.jpeg"/><Relationship Id="rId8" Type="http://schemas.openxmlformats.org/officeDocument/2006/relationships/image" Target="../media/image126.jpeg"/><Relationship Id="rId9" Type="http://schemas.openxmlformats.org/officeDocument/2006/relationships/image" Target="../media/image127.jpeg"/><Relationship Id="rId10" Type="http://schemas.openxmlformats.org/officeDocument/2006/relationships/image" Target="../media/image12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11" Type="http://schemas.openxmlformats.org/officeDocument/2006/relationships/image" Target="../media/image136.jpeg"/><Relationship Id="rId12" Type="http://schemas.openxmlformats.org/officeDocument/2006/relationships/image" Target="../media/image3.png"/><Relationship Id="rId1" Type="http://schemas.microsoft.com/office/2007/relationships/media" Target="../media/media30.m4a"/><Relationship Id="rId2" Type="http://schemas.openxmlformats.org/officeDocument/2006/relationships/audio" Target="../media/media30.m4a"/><Relationship Id="rId3" Type="http://schemas.openxmlformats.org/officeDocument/2006/relationships/slideLayout" Target="../slideLayouts/slideLayout8.xml"/><Relationship Id="rId4" Type="http://schemas.openxmlformats.org/officeDocument/2006/relationships/notesSlide" Target="../notesSlides/notesSlide22.xml"/><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32.jpeg"/><Relationship Id="rId8" Type="http://schemas.openxmlformats.org/officeDocument/2006/relationships/image" Target="../media/image133.jpeg"/><Relationship Id="rId9" Type="http://schemas.openxmlformats.org/officeDocument/2006/relationships/image" Target="../media/image134.jpeg"/><Relationship Id="rId10" Type="http://schemas.openxmlformats.org/officeDocument/2006/relationships/image" Target="../media/image13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4" Type="http://schemas.openxmlformats.org/officeDocument/2006/relationships/slideLayout" Target="../slideLayouts/slideLayout8.xml"/><Relationship Id="rId5" Type="http://schemas.openxmlformats.org/officeDocument/2006/relationships/notesSlide" Target="../notesSlides/notesSlide23.xml"/><Relationship Id="rId6" Type="http://schemas.openxmlformats.org/officeDocument/2006/relationships/image" Target="../media/image137.png"/><Relationship Id="rId7" Type="http://schemas.microsoft.com/office/2007/relationships/hdphoto" Target="../media/hdphoto2.wdp"/><Relationship Id="rId8" Type="http://schemas.openxmlformats.org/officeDocument/2006/relationships/image" Target="../media/image138.png"/><Relationship Id="rId9" Type="http://schemas.microsoft.com/office/2007/relationships/hdphoto" Target="../media/hdphoto3.wdp"/><Relationship Id="rId10" Type="http://schemas.openxmlformats.org/officeDocument/2006/relationships/image" Target="../media/image3.png"/><Relationship Id="rId1" Type="http://schemas.openxmlformats.org/officeDocument/2006/relationships/tags" Target="../tags/tag14.xml"/><Relationship Id="rId2" Type="http://schemas.microsoft.com/office/2007/relationships/media" Target="../media/media32.m4a"/></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4" Type="http://schemas.openxmlformats.org/officeDocument/2006/relationships/slideLayout" Target="../slideLayouts/slideLayout7.xml"/><Relationship Id="rId5" Type="http://schemas.openxmlformats.org/officeDocument/2006/relationships/notesSlide" Target="../notesSlides/notesSlide24.xml"/><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9" Type="http://schemas.openxmlformats.org/officeDocument/2006/relationships/image" Target="../media/image3.png"/><Relationship Id="rId1" Type="http://schemas.openxmlformats.org/officeDocument/2006/relationships/tags" Target="../tags/tag15.xml"/><Relationship Id="rId2" Type="http://schemas.microsoft.com/office/2007/relationships/media" Target="../media/media33.m4a"/></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4" Type="http://schemas.openxmlformats.org/officeDocument/2006/relationships/slideLayout" Target="../slideLayouts/slideLayout7.xml"/><Relationship Id="rId5" Type="http://schemas.openxmlformats.org/officeDocument/2006/relationships/notesSlide" Target="../notesSlides/notesSlide25.xml"/><Relationship Id="rId6" Type="http://schemas.openxmlformats.org/officeDocument/2006/relationships/image" Target="../media/image142.jpeg"/><Relationship Id="rId7" Type="http://schemas.openxmlformats.org/officeDocument/2006/relationships/image" Target="../media/image143.jpeg"/><Relationship Id="rId8" Type="http://schemas.openxmlformats.org/officeDocument/2006/relationships/image" Target="../media/image144.png"/><Relationship Id="rId9" Type="http://schemas.openxmlformats.org/officeDocument/2006/relationships/image" Target="../media/image145.jpeg"/><Relationship Id="rId10" Type="http://schemas.openxmlformats.org/officeDocument/2006/relationships/image" Target="../media/image3.png"/><Relationship Id="rId1" Type="http://schemas.openxmlformats.org/officeDocument/2006/relationships/tags" Target="../tags/tag16.xml"/><Relationship Id="rId2" Type="http://schemas.microsoft.com/office/2007/relationships/media" Target="../media/media34.m4a"/></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4" Type="http://schemas.openxmlformats.org/officeDocument/2006/relationships/slideLayout" Target="../slideLayouts/slideLayout7.xml"/><Relationship Id="rId5" Type="http://schemas.openxmlformats.org/officeDocument/2006/relationships/image" Target="../media/image146.jpeg"/><Relationship Id="rId6" Type="http://schemas.openxmlformats.org/officeDocument/2006/relationships/image" Target="../media/image147.jpeg"/><Relationship Id="rId7" Type="http://schemas.openxmlformats.org/officeDocument/2006/relationships/image" Target="../media/image3.png"/><Relationship Id="rId1" Type="http://schemas.openxmlformats.org/officeDocument/2006/relationships/tags" Target="../tags/tag17.xml"/><Relationship Id="rId2" Type="http://schemas.microsoft.com/office/2007/relationships/media"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48.jpeg"/><Relationship Id="rId5" Type="http://schemas.openxmlformats.org/officeDocument/2006/relationships/image" Target="../media/image149.jpeg"/><Relationship Id="rId6" Type="http://schemas.openxmlformats.org/officeDocument/2006/relationships/image" Target="../media/image150.jpeg"/><Relationship Id="rId7" Type="http://schemas.openxmlformats.org/officeDocument/2006/relationships/image" Target="../media/image151.jpeg"/><Relationship Id="rId8" Type="http://schemas.openxmlformats.org/officeDocument/2006/relationships/image" Target="../media/image152.jpeg"/><Relationship Id="rId9" Type="http://schemas.openxmlformats.org/officeDocument/2006/relationships/image" Target="../media/image153.jpeg"/><Relationship Id="rId10" Type="http://schemas.openxmlformats.org/officeDocument/2006/relationships/image" Target="../media/image3.png"/><Relationship Id="rId1" Type="http://schemas.microsoft.com/office/2007/relationships/media" Target="../media/media36.m4a"/><Relationship Id="rId2" Type="http://schemas.openxmlformats.org/officeDocument/2006/relationships/audio"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154.jpeg"/><Relationship Id="rId6" Type="http://schemas.openxmlformats.org/officeDocument/2006/relationships/image" Target="../media/image3.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7.xml"/><Relationship Id="rId5" Type="http://schemas.openxmlformats.org/officeDocument/2006/relationships/image" Target="../media/image3.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8.xml"/><Relationship Id="rId5" Type="http://schemas.openxmlformats.org/officeDocument/2006/relationships/image" Target="../media/image155.png"/><Relationship Id="rId6" Type="http://schemas.microsoft.com/office/2007/relationships/hdphoto" Target="../media/hdphoto4.wdp"/><Relationship Id="rId7" Type="http://schemas.openxmlformats.org/officeDocument/2006/relationships/image" Target="../media/image3.png"/><Relationship Id="rId1" Type="http://schemas.microsoft.com/office/2007/relationships/media" Target="../media/media39.m4a"/><Relationship Id="rId2" Type="http://schemas.openxmlformats.org/officeDocument/2006/relationships/audio" Target="../media/media39.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xml"/><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156.jpeg"/><Relationship Id="rId6" Type="http://schemas.openxmlformats.org/officeDocument/2006/relationships/image" Target="../media/image157.jpeg"/><Relationship Id="rId7" Type="http://schemas.openxmlformats.org/officeDocument/2006/relationships/image" Target="../media/image158.jpeg"/><Relationship Id="rId8" Type="http://schemas.openxmlformats.org/officeDocument/2006/relationships/image" Target="../media/image3.png"/><Relationship Id="rId1" Type="http://schemas.microsoft.com/office/2007/relationships/media" Target="../media/media40.m4a"/><Relationship Id="rId2" Type="http://schemas.openxmlformats.org/officeDocument/2006/relationships/audio"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59.jpeg"/><Relationship Id="rId5" Type="http://schemas.openxmlformats.org/officeDocument/2006/relationships/image" Target="../media/image3.png"/><Relationship Id="rId1" Type="http://schemas.microsoft.com/office/2007/relationships/media" Target="../media/media41.m4a"/><Relationship Id="rId2"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0.jpeg"/><Relationship Id="rId5" Type="http://schemas.openxmlformats.org/officeDocument/2006/relationships/image" Target="../media/image3.png"/><Relationship Id="rId1" Type="http://schemas.microsoft.com/office/2007/relationships/media" Target="../media/media42.m4a"/><Relationship Id="rId2" Type="http://schemas.openxmlformats.org/officeDocument/2006/relationships/audio" Target="../media/media42.m4a"/></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4" Type="http://schemas.openxmlformats.org/officeDocument/2006/relationships/slideLayout" Target="../slideLayouts/slideLayout7.xml"/><Relationship Id="rId5" Type="http://schemas.openxmlformats.org/officeDocument/2006/relationships/image" Target="../media/image161.jpeg"/><Relationship Id="rId6" Type="http://schemas.openxmlformats.org/officeDocument/2006/relationships/image" Target="../media/image162.jpeg"/><Relationship Id="rId7" Type="http://schemas.openxmlformats.org/officeDocument/2006/relationships/image" Target="../media/image163.jpeg"/><Relationship Id="rId8" Type="http://schemas.openxmlformats.org/officeDocument/2006/relationships/image" Target="../media/image164.jpeg"/><Relationship Id="rId9" Type="http://schemas.openxmlformats.org/officeDocument/2006/relationships/image" Target="../media/image3.png"/><Relationship Id="rId1" Type="http://schemas.openxmlformats.org/officeDocument/2006/relationships/tags" Target="../tags/tag18.xml"/><Relationship Id="rId2" Type="http://schemas.microsoft.com/office/2007/relationships/media" Target="../media/media43.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65.jpeg"/><Relationship Id="rId5" Type="http://schemas.openxmlformats.org/officeDocument/2006/relationships/image" Target="../media/image166.jpeg"/><Relationship Id="rId6" Type="http://schemas.openxmlformats.org/officeDocument/2006/relationships/image" Target="../media/image167.jpeg"/><Relationship Id="rId7" Type="http://schemas.openxmlformats.org/officeDocument/2006/relationships/image" Target="../media/image3.png"/><Relationship Id="rId1" Type="http://schemas.microsoft.com/office/2007/relationships/media" Target="../media/media44.m4a"/><Relationship Id="rId2" Type="http://schemas.openxmlformats.org/officeDocument/2006/relationships/audio" Target="../media/media44.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8.jpeg"/><Relationship Id="rId5" Type="http://schemas.openxmlformats.org/officeDocument/2006/relationships/image" Target="../media/image3.png"/><Relationship Id="rId1" Type="http://schemas.microsoft.com/office/2007/relationships/media" Target="../media/media45.m4a"/><Relationship Id="rId2"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169.jpeg"/><Relationship Id="rId6" Type="http://schemas.openxmlformats.org/officeDocument/2006/relationships/image" Target="../media/image3.png"/><Relationship Id="rId1" Type="http://schemas.microsoft.com/office/2007/relationships/media" Target="../media/media46.m4a"/><Relationship Id="rId2" Type="http://schemas.openxmlformats.org/officeDocument/2006/relationships/audio" Target="../media/media46.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70.jpeg"/><Relationship Id="rId5" Type="http://schemas.openxmlformats.org/officeDocument/2006/relationships/image" Target="../media/image3.png"/><Relationship Id="rId1" Type="http://schemas.microsoft.com/office/2007/relationships/media" Target="../media/media47.m4a"/><Relationship Id="rId2" Type="http://schemas.openxmlformats.org/officeDocument/2006/relationships/audio" Target="../media/media47.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71.jpeg"/><Relationship Id="rId5" Type="http://schemas.openxmlformats.org/officeDocument/2006/relationships/image" Target="../media/image3.png"/><Relationship Id="rId1" Type="http://schemas.microsoft.com/office/2007/relationships/media" Target="../media/media48.m4a"/><Relationship Id="rId2" Type="http://schemas.openxmlformats.org/officeDocument/2006/relationships/audio" Target="../media/media48.m4a"/></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72.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8.xml"/><Relationship Id="rId5" Type="http://schemas.openxmlformats.org/officeDocument/2006/relationships/notesSlide" Target="../notesSlides/notesSlide6.xml"/><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7.xml"/><Relationship Id="rId5" Type="http://schemas.openxmlformats.org/officeDocument/2006/relationships/image" Target="../media/image9.jpeg"/><Relationship Id="rId6" Type="http://schemas.openxmlformats.org/officeDocument/2006/relationships/image" Target="../media/image10.jpg"/><Relationship Id="rId7"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1.jpeg"/><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644" y="380999"/>
            <a:ext cx="7364473" cy="4117522"/>
          </a:xfrm>
          <a:prstGeom prst="roundRect">
            <a:avLst/>
          </a:prstGeom>
          <a:gradFill flip="none" rotWithShape="1">
            <a:gsLst>
              <a:gs pos="1000">
                <a:schemeClr val="bg2">
                  <a:lumMod val="10000"/>
                </a:schemeClr>
              </a:gs>
              <a:gs pos="61000">
                <a:srgbClr val="7FD4FA"/>
              </a:gs>
              <a:gs pos="16659">
                <a:srgbClr val="1E5879"/>
              </a:gs>
              <a:gs pos="4304">
                <a:srgbClr val="0D2A36"/>
              </a:gs>
              <a:gs pos="26000">
                <a:srgbClr val="246A93"/>
              </a:gs>
              <a:gs pos="26000">
                <a:srgbClr val="256C96"/>
              </a:gs>
              <a:gs pos="26000">
                <a:srgbClr val="256C96"/>
              </a:gs>
              <a:gs pos="84000">
                <a:schemeClr val="bg2"/>
              </a:gs>
            </a:gsLst>
            <a:lin ang="5400000" scaled="1"/>
            <a:tileRect/>
          </a:gradFill>
          <a:ln>
            <a:solidFill>
              <a:schemeClr val="tx1"/>
            </a:solidFill>
          </a:ln>
          <a:effectLst/>
        </p:spPr>
        <p:txBody>
          <a:bodyPr>
            <a:normAutofit/>
          </a:bodyPr>
          <a:lstStyle/>
          <a:p>
            <a:pPr>
              <a:spcBef>
                <a:spcPts val="1200"/>
              </a:spcBef>
            </a:pPr>
            <a:r>
              <a:rPr lang="en-US" sz="3200" b="1" dirty="0" smtClean="0">
                <a:solidFill>
                  <a:schemeClr val="accent5">
                    <a:lumMod val="60000"/>
                    <a:lumOff val="40000"/>
                  </a:schemeClr>
                </a:solidFill>
                <a:effectLst>
                  <a:outerShdw blurRad="50800" dist="38100" dir="2700000" algn="tl" rotWithShape="0">
                    <a:prstClr val="black">
                      <a:alpha val="40000"/>
                    </a:prstClr>
                  </a:outerShdw>
                </a:effectLst>
              </a:rPr>
              <a:t>Envisioning Sustainable Futures</a:t>
            </a:r>
            <a:br>
              <a:rPr lang="en-US" sz="3200" b="1" dirty="0" smtClean="0">
                <a:solidFill>
                  <a:schemeClr val="accent5">
                    <a:lumMod val="60000"/>
                    <a:lumOff val="40000"/>
                  </a:schemeClr>
                </a:solidFill>
                <a:effectLst>
                  <a:outerShdw blurRad="50800" dist="38100" dir="2700000" algn="tl" rotWithShape="0">
                    <a:prstClr val="black">
                      <a:alpha val="40000"/>
                    </a:prstClr>
                  </a:outerShdw>
                </a:effectLst>
              </a:rPr>
            </a:br>
            <a:r>
              <a:rPr lang="en-US" sz="3200" b="1" dirty="0" smtClean="0">
                <a:solidFill>
                  <a:schemeClr val="accent5">
                    <a:lumMod val="60000"/>
                    <a:lumOff val="40000"/>
                  </a:schemeClr>
                </a:solidFill>
                <a:effectLst>
                  <a:outerShdw blurRad="50800" dist="38100" dir="2700000" algn="tl" rotWithShape="0">
                    <a:prstClr val="black">
                      <a:alpha val="40000"/>
                    </a:prstClr>
                  </a:outerShdw>
                </a:effectLst>
              </a:rPr>
              <a:t>in Science Fiction Film</a:t>
            </a:r>
            <a:r>
              <a:rPr lang="en-US" sz="3200" b="1" dirty="0" smtClean="0">
                <a:solidFill>
                  <a:schemeClr val="bg1"/>
                </a:solidFill>
                <a:effectLst>
                  <a:outerShdw blurRad="50800" dist="38100" dir="2700000" algn="tl" rotWithShape="0">
                    <a:prstClr val="black">
                      <a:alpha val="40000"/>
                    </a:prstClr>
                  </a:outerShdw>
                </a:effectLst>
              </a:rPr>
              <a:t/>
            </a:r>
            <a:br>
              <a:rPr lang="en-US" sz="3200" b="1" dirty="0" smtClean="0">
                <a:solidFill>
                  <a:schemeClr val="bg1"/>
                </a:solidFill>
                <a:effectLst>
                  <a:outerShdw blurRad="50800" dist="38100" dir="2700000" algn="tl" rotWithShape="0">
                    <a:prstClr val="black">
                      <a:alpha val="40000"/>
                    </a:prstClr>
                  </a:outerShdw>
                </a:effectLst>
              </a:rPr>
            </a:br>
            <a:r>
              <a:rPr lang="en-US" sz="3200" dirty="0" smtClean="0">
                <a:solidFill>
                  <a:srgbClr val="256C96"/>
                </a:solidFill>
              </a:rPr>
              <a:t/>
            </a:r>
            <a:br>
              <a:rPr lang="en-US" sz="3200" dirty="0" smtClean="0">
                <a:solidFill>
                  <a:srgbClr val="256C96"/>
                </a:solidFill>
              </a:rPr>
            </a:br>
            <a:r>
              <a:rPr lang="en-US" sz="2800" b="1" dirty="0">
                <a:solidFill>
                  <a:srgbClr val="2C7C9F"/>
                </a:solidFill>
              </a:rPr>
              <a:t/>
            </a:r>
            <a:br>
              <a:rPr lang="en-US" sz="2800" b="1" dirty="0">
                <a:solidFill>
                  <a:srgbClr val="2C7C9F"/>
                </a:solidFill>
              </a:rPr>
            </a:br>
            <a:endParaRPr lang="en-US" sz="2800" dirty="0">
              <a:solidFill>
                <a:schemeClr val="bg1"/>
              </a:solidFill>
            </a:endParaRPr>
          </a:p>
        </p:txBody>
      </p:sp>
      <p:sp>
        <p:nvSpPr>
          <p:cNvPr id="3" name="Subtitle 2"/>
          <p:cNvSpPr>
            <a:spLocks noGrp="1"/>
          </p:cNvSpPr>
          <p:nvPr>
            <p:ph type="subTitle" idx="1"/>
          </p:nvPr>
        </p:nvSpPr>
        <p:spPr>
          <a:xfrm>
            <a:off x="867027" y="5490696"/>
            <a:ext cx="7542212" cy="1214904"/>
          </a:xfrm>
        </p:spPr>
        <p:txBody>
          <a:bodyPr>
            <a:normAutofit/>
          </a:bodyPr>
          <a:lstStyle/>
          <a:p>
            <a:r>
              <a:rPr lang="en-US" sz="2200" dirty="0" smtClean="0">
                <a:solidFill>
                  <a:schemeClr val="tx1"/>
                </a:solidFill>
              </a:rPr>
              <a:t>Jeffrey Barber, Integrative Strategies Forum</a:t>
            </a:r>
            <a:r>
              <a:rPr lang="en-US" dirty="0" smtClean="0"/>
              <a:t/>
            </a:r>
            <a:br>
              <a:rPr lang="en-US" dirty="0" smtClean="0"/>
            </a:br>
            <a:r>
              <a:rPr lang="en-US" dirty="0" smtClean="0">
                <a:solidFill>
                  <a:schemeClr val="tx1"/>
                </a:solidFill>
              </a:rPr>
              <a:t>Escape Velocity, Washington, DC</a:t>
            </a:r>
            <a:endParaRPr lang="en-US" sz="1900" dirty="0">
              <a:solidFill>
                <a:schemeClr val="tx1"/>
              </a:solidFill>
            </a:endParaRPr>
          </a:p>
          <a:p>
            <a:r>
              <a:rPr lang="en-US" sz="1400" dirty="0" smtClean="0">
                <a:solidFill>
                  <a:schemeClr val="tx1"/>
                </a:solidFill>
              </a:rPr>
              <a:t>May 27, 2018</a:t>
            </a:r>
            <a:endParaRPr lang="en-US" sz="1400" dirty="0">
              <a:solidFill>
                <a:schemeClr val="tx1"/>
              </a:solidFill>
            </a:endParaRPr>
          </a:p>
        </p:txBody>
      </p:sp>
      <p:pic>
        <p:nvPicPr>
          <p:cNvPr id="5" name="Picture 2" descr="http://www.bbc.co.uk/iplayer/images/episode/p00stn02_640_36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60709" y="3446303"/>
            <a:ext cx="3084342" cy="173494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40829789"/>
      </p:ext>
    </p:extLst>
  </p:cSld>
  <p:clrMapOvr>
    <a:masterClrMapping/>
  </p:clrMapOvr>
  <mc:AlternateContent xmlns:mc="http://schemas.openxmlformats.org/markup-compatibility/2006" xmlns:p14="http://schemas.microsoft.com/office/powerpoint/2010/main">
    <mc:Choice Requires="p14">
      <p:transition spd="med" p14:dur="700" advTm="15275">
        <p:fade/>
      </p:transition>
    </mc:Choice>
    <mc:Fallback xmlns="">
      <p:transition spd="med" advTm="15275">
        <p:fade/>
      </p:transition>
    </mc:Fallback>
  </mc:AlternateContent>
  <p:timing>
    <p:tnLst>
      <p:par>
        <p:cTn xmlns:p14="http://schemas.microsoft.com/office/powerpoint/2010/mai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rankenstein lab"/>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1"/>
            <a:ext cx="91739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he time machin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 y="1"/>
            <a:ext cx="91739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20 000 leagues under the sea"/>
          <p:cNvPicPr>
            <a:picLocks noChangeAspect="1" noChangeArrowheads="1"/>
          </p:cNvPicPr>
          <p:nvPr/>
        </p:nvPicPr>
        <p:blipFill rotWithShape="1">
          <a:blip r:embed="rId8">
            <a:extLst>
              <a:ext uri="{28A0092B-C50C-407E-A947-70E740481C1C}">
                <a14:useLocalDpi xmlns:a14="http://schemas.microsoft.com/office/drawing/2010/main" val="0"/>
              </a:ext>
            </a:extLst>
          </a:blip>
          <a:srcRect l="4410" t="-365" r="8538" b="365"/>
          <a:stretch/>
        </p:blipFill>
        <p:spPr bwMode="auto">
          <a:xfrm>
            <a:off x="-3" y="-56368"/>
            <a:ext cx="9173967" cy="6914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63755" y="3082557"/>
            <a:ext cx="2710210" cy="3810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lated image"/>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b="9777"/>
          <a:stretch/>
        </p:blipFill>
        <p:spPr bwMode="auto">
          <a:xfrm>
            <a:off x="0" y="-18970"/>
            <a:ext cx="5011921" cy="6876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2328" y="4141512"/>
            <a:ext cx="4161427" cy="2716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ated image"/>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011919" y="-18970"/>
            <a:ext cx="4162045" cy="31240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telegraph"/>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r="20278" b="6629"/>
          <a:stretch/>
        </p:blipFill>
        <p:spPr bwMode="auto">
          <a:xfrm>
            <a:off x="5011921" y="3126911"/>
            <a:ext cx="1451834" cy="10146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916636992"/>
      </p:ext>
    </p:extLst>
  </p:cSld>
  <p:clrMapOvr>
    <a:masterClrMapping/>
  </p:clrMapOvr>
  <mc:AlternateContent xmlns:mc="http://schemas.openxmlformats.org/markup-compatibility/2006" xmlns:p14="http://schemas.microsoft.com/office/powerpoint/2010/main">
    <mc:Choice Requires="p14">
      <p:transition spd="med" p14:dur="700" advTm="27991">
        <p:fade/>
      </p:transition>
    </mc:Choice>
    <mc:Fallback xmlns="">
      <p:transition spd="med" advTm="2799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childTnLst>
                          </p:cTn>
                        </p:par>
                        <p:par>
                          <p:cTn id="34" fill="hold">
                            <p:stCondLst>
                              <p:cond delay="8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Banner Image"/>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 r="1286" b="3992"/>
          <a:stretch/>
        </p:blipFill>
        <p:spPr bwMode="auto">
          <a:xfrm>
            <a:off x="0" y="-25052"/>
            <a:ext cx="4492486" cy="342139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elated imag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 y="3392557"/>
            <a:ext cx="4492487" cy="34654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4713"/>
          <a:stretch/>
        </p:blipFill>
        <p:spPr bwMode="auto">
          <a:xfrm>
            <a:off x="4492487" y="3392559"/>
            <a:ext cx="4651514" cy="346544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oil well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492487" y="-8724"/>
            <a:ext cx="4651514" cy="340506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795070033"/>
      </p:ext>
    </p:extLst>
  </p:cSld>
  <p:clrMapOvr>
    <a:masterClrMapping/>
  </p:clrMapOvr>
  <mc:AlternateContent xmlns:mc="http://schemas.openxmlformats.org/markup-compatibility/2006" xmlns:p14="http://schemas.microsoft.com/office/powerpoint/2010/main">
    <mc:Choice Requires="p14">
      <p:transition spd="med" p14:dur="700" advTm="21711">
        <p:fade/>
      </p:transition>
    </mc:Choice>
    <mc:Fallback xmlns="">
      <p:transition spd="med" advTm="2171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0248"/>
                                        </p:tgtEl>
                                        <p:attrNameLst>
                                          <p:attrName>style.visibility</p:attrName>
                                        </p:attrNameLst>
                                      </p:cBhvr>
                                      <p:to>
                                        <p:strVal val="visible"/>
                                      </p:to>
                                    </p:set>
                                    <p:animEffect transition="in" filter="fade">
                                      <p:cBhvr>
                                        <p:cTn id="9" dur="5000"/>
                                        <p:tgtEl>
                                          <p:spTgt spid="10248"/>
                                        </p:tgtEl>
                                      </p:cBhvr>
                                    </p:animEffect>
                                  </p:childTnLst>
                                </p:cTn>
                              </p:par>
                            </p:childTnLst>
                          </p:cTn>
                        </p:par>
                        <p:par>
                          <p:cTn id="10" fill="hold">
                            <p:stCondLst>
                              <p:cond delay="5000"/>
                            </p:stCondLst>
                            <p:childTnLst>
                              <p:par>
                                <p:cTn id="11" presetID="10" presetClass="entr" presetSubtype="0"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0"/>
                                        <p:tgtEl>
                                          <p:spTgt spid="10242"/>
                                        </p:tgtEl>
                                      </p:cBhvr>
                                    </p:animEffect>
                                  </p:childTnLst>
                                </p:cTn>
                              </p:par>
                            </p:childTnLst>
                          </p:cTn>
                        </p:par>
                        <p:par>
                          <p:cTn id="14" fill="hold">
                            <p:stCondLst>
                              <p:cond delay="10000"/>
                            </p:stCondLst>
                            <p:childTnLst>
                              <p:par>
                                <p:cTn id="15" presetID="10" presetClass="entr" presetSubtype="0" fill="hold" nodeType="after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fade">
                                      <p:cBhvr>
                                        <p:cTn id="17" dur="5000"/>
                                        <p:tgtEl>
                                          <p:spTgt spid="10246"/>
                                        </p:tgtEl>
                                      </p:cBhvr>
                                    </p:animEffect>
                                  </p:childTnLst>
                                </p:cTn>
                              </p:par>
                            </p:childTnLst>
                          </p:cTn>
                        </p:par>
                        <p:par>
                          <p:cTn id="18" fill="hold">
                            <p:stCondLst>
                              <p:cond delay="15000"/>
                            </p:stCondLst>
                            <p:childTnLst>
                              <p:par>
                                <p:cTn id="19" presetID="10" presetClass="entr" presetSubtype="0" fill="hold" nodeType="afterEffect">
                                  <p:stCondLst>
                                    <p:cond delay="0"/>
                                  </p:stCondLst>
                                  <p:childTnLst>
                                    <p:set>
                                      <p:cBhvr>
                                        <p:cTn id="20" dur="1" fill="hold">
                                          <p:stCondLst>
                                            <p:cond delay="0"/>
                                          </p:stCondLst>
                                        </p:cTn>
                                        <p:tgtEl>
                                          <p:spTgt spid="10244"/>
                                        </p:tgtEl>
                                        <p:attrNameLst>
                                          <p:attrName>style.visibility</p:attrName>
                                        </p:attrNameLst>
                                      </p:cBhvr>
                                      <p:to>
                                        <p:strVal val="visible"/>
                                      </p:to>
                                    </p:set>
                                    <p:animEffect transition="in" filter="fade">
                                      <p:cBhvr>
                                        <p:cTn id="21" dur="5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TIME marks a very special January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4572" y="628650"/>
            <a:ext cx="4336941" cy="5670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47732"/>
            <a:ext cx="9144000" cy="401026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8539" y="-2721"/>
            <a:ext cx="4515461" cy="2904947"/>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0"/>
            <a:ext cx="4690148" cy="2902226"/>
          </a:xfrm>
          <a:prstGeom prst="rect">
            <a:avLst/>
          </a:prstGeom>
        </p:spPr>
      </p:pic>
      <p:pic>
        <p:nvPicPr>
          <p:cNvPr id="1028" name="Picture 4" descr="Related image"/>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0" y="2895396"/>
            <a:ext cx="4690148" cy="39557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Global Wealth Distribu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690148" cy="29049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deforestation"/>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690148" y="-28260"/>
            <a:ext cx="4453852" cy="2901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4690148" y="-6136"/>
            <a:ext cx="4453852" cy="6931479"/>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70451735"/>
      </p:ext>
    </p:extLst>
  </p:cSld>
  <p:clrMapOvr>
    <a:masterClrMapping/>
  </p:clrMapOvr>
  <mc:AlternateContent xmlns:mc="http://schemas.openxmlformats.org/markup-compatibility/2006" xmlns:p14="http://schemas.microsoft.com/office/powerpoint/2010/main">
    <mc:Choice Requires="p14">
      <p:transition spd="med" p14:dur="700" advTm="32852">
        <p:fade/>
      </p:transition>
    </mc:Choice>
    <mc:Fallback xmlns="">
      <p:transition spd="med" advTm="3285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fade">
                                      <p:cBhvr>
                                        <p:cTn id="26" dur="500"/>
                                        <p:tgtEl>
                                          <p:spTgt spid="10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891899" y="1222655"/>
            <a:ext cx="1520687" cy="2420745"/>
            <a:chOff x="5894713" y="161350"/>
            <a:chExt cx="2027582" cy="3307567"/>
          </a:xfrm>
        </p:grpSpPr>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94713" y="161350"/>
              <a:ext cx="2027582" cy="2898240"/>
            </a:xfrm>
            <a:prstGeom prst="rect">
              <a:avLst/>
            </a:prstGeom>
          </p:spPr>
        </p:pic>
        <p:sp>
          <p:nvSpPr>
            <p:cNvPr id="14" name="TextBox 13"/>
            <p:cNvSpPr txBox="1"/>
            <p:nvPr/>
          </p:nvSpPr>
          <p:spPr>
            <a:xfrm>
              <a:off x="6099092" y="3068808"/>
              <a:ext cx="1490869" cy="400109"/>
            </a:xfrm>
            <a:prstGeom prst="rect">
              <a:avLst/>
            </a:prstGeom>
            <a:noFill/>
          </p:spPr>
          <p:txBody>
            <a:bodyPr wrap="square" rtlCol="0">
              <a:spAutoFit/>
            </a:bodyPr>
            <a:lstStyle/>
            <a:p>
              <a:pPr algn="ctr"/>
              <a:r>
                <a:rPr lang="en-029" sz="1350" dirty="0"/>
                <a:t>1966</a:t>
              </a:r>
            </a:p>
          </p:txBody>
        </p:sp>
      </p:grpSp>
      <p:grpSp>
        <p:nvGrpSpPr>
          <p:cNvPr id="15" name="Group 14"/>
          <p:cNvGrpSpPr/>
          <p:nvPr/>
        </p:nvGrpSpPr>
        <p:grpSpPr>
          <a:xfrm>
            <a:off x="1123869" y="1267045"/>
            <a:ext cx="1354262" cy="2443557"/>
            <a:chOff x="7504402" y="2102954"/>
            <a:chExt cx="1805682" cy="3258075"/>
          </a:xfrm>
        </p:grpSpPr>
        <p:pic>
          <p:nvPicPr>
            <p:cNvPr id="16" name="Picture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04402" y="2102954"/>
              <a:ext cx="1805682" cy="2821378"/>
            </a:xfrm>
            <a:prstGeom prst="rect">
              <a:avLst/>
            </a:prstGeom>
          </p:spPr>
        </p:pic>
        <p:sp>
          <p:nvSpPr>
            <p:cNvPr id="17" name="TextBox 16"/>
            <p:cNvSpPr txBox="1"/>
            <p:nvPr/>
          </p:nvSpPr>
          <p:spPr>
            <a:xfrm>
              <a:off x="7708191" y="4960920"/>
              <a:ext cx="1398103" cy="400109"/>
            </a:xfrm>
            <a:prstGeom prst="rect">
              <a:avLst/>
            </a:prstGeom>
            <a:noFill/>
          </p:spPr>
          <p:txBody>
            <a:bodyPr wrap="square" rtlCol="0">
              <a:spAutoFit/>
            </a:bodyPr>
            <a:lstStyle/>
            <a:p>
              <a:pPr algn="ctr"/>
              <a:r>
                <a:rPr lang="en-029" sz="1350" dirty="0"/>
                <a:t>1962</a:t>
              </a:r>
            </a:p>
          </p:txBody>
        </p:sp>
      </p:grpSp>
      <p:grpSp>
        <p:nvGrpSpPr>
          <p:cNvPr id="18" name="Group 17"/>
          <p:cNvGrpSpPr/>
          <p:nvPr/>
        </p:nvGrpSpPr>
        <p:grpSpPr>
          <a:xfrm>
            <a:off x="3054264" y="1244233"/>
            <a:ext cx="1335377" cy="2443557"/>
            <a:chOff x="9465365" y="2102954"/>
            <a:chExt cx="1719470" cy="3258075"/>
          </a:xfrm>
        </p:grpSpPr>
        <p:pic>
          <p:nvPicPr>
            <p:cNvPr id="19" name="Picture 1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465365" y="2102954"/>
              <a:ext cx="1719470" cy="2831394"/>
            </a:xfrm>
            <a:prstGeom prst="rect">
              <a:avLst/>
            </a:prstGeom>
          </p:spPr>
        </p:pic>
        <p:sp>
          <p:nvSpPr>
            <p:cNvPr id="20" name="TextBox 19"/>
            <p:cNvSpPr txBox="1"/>
            <p:nvPr/>
          </p:nvSpPr>
          <p:spPr>
            <a:xfrm>
              <a:off x="9612796" y="4960920"/>
              <a:ext cx="1424609" cy="400109"/>
            </a:xfrm>
            <a:prstGeom prst="rect">
              <a:avLst/>
            </a:prstGeom>
            <a:noFill/>
          </p:spPr>
          <p:txBody>
            <a:bodyPr wrap="square" rtlCol="0">
              <a:spAutoFit/>
            </a:bodyPr>
            <a:lstStyle/>
            <a:p>
              <a:pPr algn="ctr"/>
              <a:r>
                <a:rPr lang="en-029" sz="1350" dirty="0"/>
                <a:t>1964</a:t>
              </a:r>
            </a:p>
          </p:txBody>
        </p:sp>
      </p:grpSp>
      <p:grpSp>
        <p:nvGrpSpPr>
          <p:cNvPr id="30" name="Group 29"/>
          <p:cNvGrpSpPr/>
          <p:nvPr/>
        </p:nvGrpSpPr>
        <p:grpSpPr>
          <a:xfrm>
            <a:off x="6830048" y="1257898"/>
            <a:ext cx="1365116" cy="2310656"/>
            <a:chOff x="1235388" y="1700934"/>
            <a:chExt cx="2495100" cy="4734043"/>
          </a:xfrm>
        </p:grpSpPr>
        <p:pic>
          <p:nvPicPr>
            <p:cNvPr id="31" name="Picture 30"/>
            <p:cNvPicPr>
              <a:picLocks noChangeAspect="1"/>
            </p:cNvPicPr>
            <p:nvPr/>
          </p:nvPicPr>
          <p:blipFill rotWithShape="1">
            <a:blip r:embed="rId9" cstate="email">
              <a:extLst>
                <a:ext uri="{28A0092B-C50C-407E-A947-70E740481C1C}">
                  <a14:useLocalDpi xmlns:a14="http://schemas.microsoft.com/office/drawing/2010/main" val="0"/>
                </a:ext>
              </a:extLst>
            </a:blip>
            <a:srcRect l="1804" r="3558" b="3767"/>
            <a:stretch/>
          </p:blipFill>
          <p:spPr>
            <a:xfrm>
              <a:off x="1235388" y="1700934"/>
              <a:ext cx="2495100" cy="4355307"/>
            </a:xfrm>
            <a:prstGeom prst="rect">
              <a:avLst/>
            </a:prstGeom>
          </p:spPr>
        </p:pic>
        <p:sp>
          <p:nvSpPr>
            <p:cNvPr id="32" name="TextBox 31"/>
            <p:cNvSpPr txBox="1"/>
            <p:nvPr/>
          </p:nvSpPr>
          <p:spPr>
            <a:xfrm>
              <a:off x="1827949" y="6034869"/>
              <a:ext cx="1217078" cy="400108"/>
            </a:xfrm>
            <a:prstGeom prst="rect">
              <a:avLst/>
            </a:prstGeom>
            <a:noFill/>
          </p:spPr>
          <p:txBody>
            <a:bodyPr wrap="square" rtlCol="0">
              <a:spAutoFit/>
            </a:bodyPr>
            <a:lstStyle/>
            <a:p>
              <a:pPr algn="ctr"/>
              <a:r>
                <a:rPr lang="en-029" sz="1350" dirty="0"/>
                <a:t>1968</a:t>
              </a:r>
            </a:p>
          </p:txBody>
        </p:sp>
      </p:grpSp>
      <p:grpSp>
        <p:nvGrpSpPr>
          <p:cNvPr id="33" name="Group 32"/>
          <p:cNvGrpSpPr/>
          <p:nvPr/>
        </p:nvGrpSpPr>
        <p:grpSpPr>
          <a:xfrm>
            <a:off x="1103006" y="3797981"/>
            <a:ext cx="1354262" cy="2480676"/>
            <a:chOff x="3730488" y="1700933"/>
            <a:chExt cx="2648027" cy="4873580"/>
          </a:xfrm>
        </p:grpSpPr>
        <p:pic>
          <p:nvPicPr>
            <p:cNvPr id="34" name="Picture 3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730488" y="1700933"/>
              <a:ext cx="2648027" cy="4355308"/>
            </a:xfrm>
            <a:prstGeom prst="rect">
              <a:avLst/>
            </a:prstGeom>
          </p:spPr>
        </p:pic>
        <p:sp>
          <p:nvSpPr>
            <p:cNvPr id="35" name="TextBox 34"/>
            <p:cNvSpPr txBox="1"/>
            <p:nvPr/>
          </p:nvSpPr>
          <p:spPr>
            <a:xfrm>
              <a:off x="4373217" y="6174404"/>
              <a:ext cx="1219200" cy="400109"/>
            </a:xfrm>
            <a:prstGeom prst="rect">
              <a:avLst/>
            </a:prstGeom>
            <a:noFill/>
          </p:spPr>
          <p:txBody>
            <a:bodyPr wrap="square" rtlCol="0">
              <a:spAutoFit/>
            </a:bodyPr>
            <a:lstStyle/>
            <a:p>
              <a:pPr algn="ctr"/>
              <a:r>
                <a:rPr lang="en-029" sz="1350" dirty="0"/>
                <a:t>1969</a:t>
              </a:r>
            </a:p>
          </p:txBody>
        </p:sp>
      </p:grpSp>
      <p:grpSp>
        <p:nvGrpSpPr>
          <p:cNvPr id="36" name="Group 35"/>
          <p:cNvGrpSpPr/>
          <p:nvPr/>
        </p:nvGrpSpPr>
        <p:grpSpPr>
          <a:xfrm>
            <a:off x="3017029" y="3790442"/>
            <a:ext cx="1409846" cy="2480676"/>
            <a:chOff x="6378515" y="1700934"/>
            <a:chExt cx="2639589" cy="4873579"/>
          </a:xfrm>
        </p:grpSpPr>
        <p:pic>
          <p:nvPicPr>
            <p:cNvPr id="37" name="Picture 3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378515" y="1700934"/>
              <a:ext cx="2639589" cy="4355307"/>
            </a:xfrm>
            <a:prstGeom prst="rect">
              <a:avLst/>
            </a:prstGeom>
          </p:spPr>
        </p:pic>
        <p:sp>
          <p:nvSpPr>
            <p:cNvPr id="38" name="TextBox 37"/>
            <p:cNvSpPr txBox="1"/>
            <p:nvPr/>
          </p:nvSpPr>
          <p:spPr>
            <a:xfrm>
              <a:off x="6949562" y="6174404"/>
              <a:ext cx="1497496" cy="400109"/>
            </a:xfrm>
            <a:prstGeom prst="rect">
              <a:avLst/>
            </a:prstGeom>
            <a:noFill/>
          </p:spPr>
          <p:txBody>
            <a:bodyPr wrap="square" rtlCol="0">
              <a:spAutoFit/>
            </a:bodyPr>
            <a:lstStyle/>
            <a:p>
              <a:pPr algn="ctr"/>
              <a:r>
                <a:rPr lang="en-029" sz="1350" dirty="0"/>
                <a:t>1972</a:t>
              </a:r>
            </a:p>
          </p:txBody>
        </p:sp>
      </p:grpSp>
      <p:grpSp>
        <p:nvGrpSpPr>
          <p:cNvPr id="39" name="Group 38"/>
          <p:cNvGrpSpPr/>
          <p:nvPr/>
        </p:nvGrpSpPr>
        <p:grpSpPr>
          <a:xfrm>
            <a:off x="4917644" y="3797981"/>
            <a:ext cx="1494942" cy="2489718"/>
            <a:chOff x="9018104" y="1727438"/>
            <a:chExt cx="2399555" cy="4845103"/>
          </a:xfrm>
        </p:grpSpPr>
        <p:pic>
          <p:nvPicPr>
            <p:cNvPr id="40" name="Picture 3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018104" y="1727438"/>
              <a:ext cx="2399555" cy="4328804"/>
            </a:xfrm>
            <a:prstGeom prst="rect">
              <a:avLst/>
            </a:prstGeom>
          </p:spPr>
        </p:pic>
        <p:sp>
          <p:nvSpPr>
            <p:cNvPr id="41" name="TextBox 40"/>
            <p:cNvSpPr txBox="1"/>
            <p:nvPr/>
          </p:nvSpPr>
          <p:spPr>
            <a:xfrm>
              <a:off x="9660835" y="6172432"/>
              <a:ext cx="1239078" cy="400109"/>
            </a:xfrm>
            <a:prstGeom prst="rect">
              <a:avLst/>
            </a:prstGeom>
            <a:noFill/>
          </p:spPr>
          <p:txBody>
            <a:bodyPr wrap="square" rtlCol="0">
              <a:spAutoFit/>
            </a:bodyPr>
            <a:lstStyle/>
            <a:p>
              <a:pPr algn="ctr"/>
              <a:r>
                <a:rPr lang="en-029" sz="1350" dirty="0"/>
                <a:t>1975</a:t>
              </a:r>
            </a:p>
          </p:txBody>
        </p:sp>
      </p:grpSp>
      <p:grpSp>
        <p:nvGrpSpPr>
          <p:cNvPr id="42" name="Group 41"/>
          <p:cNvGrpSpPr/>
          <p:nvPr/>
        </p:nvGrpSpPr>
        <p:grpSpPr>
          <a:xfrm>
            <a:off x="6830048" y="3797981"/>
            <a:ext cx="1365116" cy="2489718"/>
            <a:chOff x="5079945" y="4040481"/>
            <a:chExt cx="1453010" cy="2489718"/>
          </a:xfrm>
        </p:grpSpPr>
        <p:pic>
          <p:nvPicPr>
            <p:cNvPr id="43" name="Picture 4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079945" y="4040481"/>
              <a:ext cx="1453010" cy="2174622"/>
            </a:xfrm>
            <a:prstGeom prst="rect">
              <a:avLst/>
            </a:prstGeom>
          </p:spPr>
        </p:pic>
        <p:sp>
          <p:nvSpPr>
            <p:cNvPr id="44" name="TextBox 43"/>
            <p:cNvSpPr txBox="1"/>
            <p:nvPr/>
          </p:nvSpPr>
          <p:spPr>
            <a:xfrm>
              <a:off x="5371425" y="6230117"/>
              <a:ext cx="748157" cy="300082"/>
            </a:xfrm>
            <a:prstGeom prst="rect">
              <a:avLst/>
            </a:prstGeom>
            <a:noFill/>
          </p:spPr>
          <p:txBody>
            <a:bodyPr wrap="square" rtlCol="0">
              <a:spAutoFit/>
            </a:bodyPr>
            <a:lstStyle/>
            <a:p>
              <a:pPr algn="ctr"/>
              <a:r>
                <a:rPr lang="en-029" sz="1350" dirty="0" smtClean="0"/>
                <a:t>1977</a:t>
              </a:r>
              <a:endParaRPr lang="en-029" sz="1350" dirty="0"/>
            </a:p>
          </p:txBody>
        </p:sp>
      </p:grpSp>
      <p:sp>
        <p:nvSpPr>
          <p:cNvPr id="99" name="Title 1"/>
          <p:cNvSpPr txBox="1">
            <a:spLocks/>
          </p:cNvSpPr>
          <p:nvPr/>
        </p:nvSpPr>
        <p:spPr>
          <a:xfrm>
            <a:off x="701675" y="339875"/>
            <a:ext cx="8042276" cy="52716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029" sz="4000" dirty="0" smtClean="0"/>
              <a:t>Exploring threats</a:t>
            </a:r>
            <a:endParaRPr lang="en-029" sz="4000" dirty="0"/>
          </a:p>
        </p:txBody>
      </p:sp>
      <p:sp>
        <p:nvSpPr>
          <p:cNvPr id="98" name="Rectangle 97"/>
          <p:cNvSpPr/>
          <p:nvPr/>
        </p:nvSpPr>
        <p:spPr>
          <a:xfrm>
            <a:off x="1049044" y="942909"/>
            <a:ext cx="7470321" cy="5535386"/>
          </a:xfrm>
          <a:prstGeom prst="rect">
            <a:avLst/>
          </a:prstGeom>
          <a:solidFill>
            <a:srgbClr val="ECF7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pic>
        <p:nvPicPr>
          <p:cNvPr id="182" name="Picture 18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024595" y="1169241"/>
            <a:ext cx="1399043" cy="2132804"/>
          </a:xfrm>
          <a:prstGeom prst="rect">
            <a:avLst/>
          </a:prstGeom>
          <a:ln>
            <a:noFill/>
          </a:ln>
        </p:spPr>
      </p:pic>
      <p:sp>
        <p:nvSpPr>
          <p:cNvPr id="183" name="TextBox 182"/>
          <p:cNvSpPr txBox="1"/>
          <p:nvPr/>
        </p:nvSpPr>
        <p:spPr>
          <a:xfrm>
            <a:off x="3432547" y="3302045"/>
            <a:ext cx="623527" cy="300082"/>
          </a:xfrm>
          <a:prstGeom prst="rect">
            <a:avLst/>
          </a:prstGeom>
          <a:noFill/>
          <a:ln>
            <a:noFill/>
          </a:ln>
        </p:spPr>
        <p:txBody>
          <a:bodyPr wrap="square" rtlCol="0">
            <a:spAutoFit/>
          </a:bodyPr>
          <a:lstStyle/>
          <a:p>
            <a:pPr algn="ctr"/>
            <a:r>
              <a:rPr lang="en-029" sz="1350" dirty="0" smtClean="0"/>
              <a:t>1997</a:t>
            </a:r>
            <a:endParaRPr lang="en-029" sz="1350" dirty="0"/>
          </a:p>
        </p:txBody>
      </p:sp>
      <p:pic>
        <p:nvPicPr>
          <p:cNvPr id="184" name="Picture 18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213991" y="3763460"/>
            <a:ext cx="1470644" cy="2237986"/>
          </a:xfrm>
          <a:prstGeom prst="rect">
            <a:avLst/>
          </a:prstGeom>
          <a:ln>
            <a:noFill/>
          </a:ln>
        </p:spPr>
      </p:pic>
      <p:sp>
        <p:nvSpPr>
          <p:cNvPr id="185" name="TextBox 184"/>
          <p:cNvSpPr txBox="1"/>
          <p:nvPr/>
        </p:nvSpPr>
        <p:spPr>
          <a:xfrm>
            <a:off x="1518990" y="6059186"/>
            <a:ext cx="655438" cy="314881"/>
          </a:xfrm>
          <a:prstGeom prst="rect">
            <a:avLst/>
          </a:prstGeom>
          <a:noFill/>
          <a:ln>
            <a:noFill/>
          </a:ln>
        </p:spPr>
        <p:txBody>
          <a:bodyPr wrap="square" rtlCol="0">
            <a:spAutoFit/>
          </a:bodyPr>
          <a:lstStyle/>
          <a:p>
            <a:pPr algn="ctr"/>
            <a:r>
              <a:rPr lang="en-029" sz="1350" dirty="0" smtClean="0"/>
              <a:t>2009</a:t>
            </a:r>
            <a:endParaRPr lang="en-029" sz="1350" dirty="0"/>
          </a:p>
        </p:txBody>
      </p:sp>
      <p:pic>
        <p:nvPicPr>
          <p:cNvPr id="186" name="Picture 18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78210" y="3819447"/>
            <a:ext cx="1399043" cy="2208209"/>
          </a:xfrm>
          <a:prstGeom prst="rect">
            <a:avLst/>
          </a:prstGeom>
          <a:ln>
            <a:noFill/>
          </a:ln>
        </p:spPr>
      </p:pic>
      <p:sp>
        <p:nvSpPr>
          <p:cNvPr id="187" name="TextBox 186"/>
          <p:cNvSpPr txBox="1"/>
          <p:nvPr/>
        </p:nvSpPr>
        <p:spPr>
          <a:xfrm>
            <a:off x="3461710" y="6090017"/>
            <a:ext cx="623527" cy="310691"/>
          </a:xfrm>
          <a:prstGeom prst="rect">
            <a:avLst/>
          </a:prstGeom>
          <a:noFill/>
          <a:ln>
            <a:noFill/>
          </a:ln>
        </p:spPr>
        <p:txBody>
          <a:bodyPr wrap="square" rtlCol="0">
            <a:spAutoFit/>
          </a:bodyPr>
          <a:lstStyle/>
          <a:p>
            <a:pPr algn="ctr"/>
            <a:r>
              <a:rPr lang="en-029" sz="1350" dirty="0" smtClean="0"/>
              <a:t>2013</a:t>
            </a:r>
            <a:endParaRPr lang="en-029" sz="1350" dirty="0"/>
          </a:p>
        </p:txBody>
      </p:sp>
      <p:pic>
        <p:nvPicPr>
          <p:cNvPr id="188" name="Picture 187"/>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830608" y="1146098"/>
            <a:ext cx="1453288" cy="2120432"/>
          </a:xfrm>
          <a:prstGeom prst="rect">
            <a:avLst/>
          </a:prstGeom>
          <a:ln>
            <a:noFill/>
          </a:ln>
        </p:spPr>
      </p:pic>
      <p:sp>
        <p:nvSpPr>
          <p:cNvPr id="189" name="TextBox 188"/>
          <p:cNvSpPr txBox="1"/>
          <p:nvPr/>
        </p:nvSpPr>
        <p:spPr>
          <a:xfrm>
            <a:off x="7229642" y="3285618"/>
            <a:ext cx="655219" cy="293562"/>
          </a:xfrm>
          <a:prstGeom prst="rect">
            <a:avLst/>
          </a:prstGeom>
          <a:noFill/>
          <a:ln>
            <a:noFill/>
          </a:ln>
        </p:spPr>
        <p:txBody>
          <a:bodyPr wrap="square" rtlCol="0">
            <a:spAutoFit/>
          </a:bodyPr>
          <a:lstStyle/>
          <a:p>
            <a:pPr algn="ctr"/>
            <a:r>
              <a:rPr lang="en-029" sz="1350" dirty="0" smtClean="0"/>
              <a:t>2008</a:t>
            </a:r>
            <a:endParaRPr lang="en-029" sz="1350" dirty="0"/>
          </a:p>
        </p:txBody>
      </p:sp>
      <p:pic>
        <p:nvPicPr>
          <p:cNvPr id="190" name="Picture 189"/>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015495" y="3820673"/>
            <a:ext cx="1460579" cy="2181684"/>
          </a:xfrm>
          <a:prstGeom prst="rect">
            <a:avLst/>
          </a:prstGeom>
          <a:ln>
            <a:noFill/>
          </a:ln>
        </p:spPr>
      </p:pic>
      <p:sp>
        <p:nvSpPr>
          <p:cNvPr id="191" name="TextBox 190"/>
          <p:cNvSpPr txBox="1"/>
          <p:nvPr/>
        </p:nvSpPr>
        <p:spPr>
          <a:xfrm>
            <a:off x="5434020" y="5993399"/>
            <a:ext cx="623527" cy="300082"/>
          </a:xfrm>
          <a:prstGeom prst="rect">
            <a:avLst/>
          </a:prstGeom>
          <a:noFill/>
          <a:ln>
            <a:noFill/>
          </a:ln>
        </p:spPr>
        <p:txBody>
          <a:bodyPr wrap="square" rtlCol="0">
            <a:spAutoFit/>
          </a:bodyPr>
          <a:lstStyle/>
          <a:p>
            <a:pPr algn="ctr"/>
            <a:r>
              <a:rPr lang="en-029" sz="1350" dirty="0" smtClean="0"/>
              <a:t>2015</a:t>
            </a:r>
            <a:endParaRPr lang="en-029" sz="1350" dirty="0"/>
          </a:p>
        </p:txBody>
      </p:sp>
      <p:sp>
        <p:nvSpPr>
          <p:cNvPr id="192" name="TextBox 191"/>
          <p:cNvSpPr txBox="1"/>
          <p:nvPr/>
        </p:nvSpPr>
        <p:spPr>
          <a:xfrm>
            <a:off x="7236219" y="6002358"/>
            <a:ext cx="623527" cy="305899"/>
          </a:xfrm>
          <a:prstGeom prst="rect">
            <a:avLst/>
          </a:prstGeom>
          <a:noFill/>
          <a:ln>
            <a:noFill/>
          </a:ln>
        </p:spPr>
        <p:txBody>
          <a:bodyPr wrap="square" rtlCol="0">
            <a:spAutoFit/>
          </a:bodyPr>
          <a:lstStyle/>
          <a:p>
            <a:pPr algn="ctr"/>
            <a:r>
              <a:rPr lang="en-029" sz="1350" dirty="0" smtClean="0"/>
              <a:t>2017</a:t>
            </a:r>
            <a:endParaRPr lang="en-029" sz="1350" dirty="0"/>
          </a:p>
        </p:txBody>
      </p:sp>
      <p:pic>
        <p:nvPicPr>
          <p:cNvPr id="193" name="Picture 192"/>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830611" y="3810847"/>
            <a:ext cx="1453289" cy="2165879"/>
          </a:xfrm>
          <a:prstGeom prst="rect">
            <a:avLst/>
          </a:prstGeom>
          <a:ln>
            <a:noFill/>
          </a:ln>
        </p:spPr>
      </p:pic>
      <p:sp>
        <p:nvSpPr>
          <p:cNvPr id="194" name="TextBox 193"/>
          <p:cNvSpPr txBox="1"/>
          <p:nvPr/>
        </p:nvSpPr>
        <p:spPr>
          <a:xfrm>
            <a:off x="5356165" y="3312397"/>
            <a:ext cx="623527" cy="300082"/>
          </a:xfrm>
          <a:prstGeom prst="rect">
            <a:avLst/>
          </a:prstGeom>
          <a:noFill/>
          <a:ln>
            <a:noFill/>
          </a:ln>
        </p:spPr>
        <p:txBody>
          <a:bodyPr wrap="square" rtlCol="0">
            <a:spAutoFit/>
          </a:bodyPr>
          <a:lstStyle/>
          <a:p>
            <a:pPr algn="ctr"/>
            <a:r>
              <a:rPr lang="en-029" sz="1350" dirty="0" smtClean="0"/>
              <a:t>2004</a:t>
            </a:r>
            <a:endParaRPr lang="en-029" sz="1350" dirty="0"/>
          </a:p>
        </p:txBody>
      </p:sp>
      <p:pic>
        <p:nvPicPr>
          <p:cNvPr id="195" name="Picture 194"/>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978017" y="1169241"/>
            <a:ext cx="1460579" cy="2157317"/>
          </a:xfrm>
          <a:prstGeom prst="rect">
            <a:avLst/>
          </a:prstGeom>
          <a:ln>
            <a:noFill/>
          </a:ln>
        </p:spPr>
      </p:pic>
      <p:pic>
        <p:nvPicPr>
          <p:cNvPr id="196" name="Picture 195"/>
          <p:cNvPicPr>
            <a:picLocks noChangeAspect="1"/>
          </p:cNvPicPr>
          <p:nvPr/>
        </p:nvPicPr>
        <p:blipFill rotWithShape="1">
          <a:blip r:embed="rId21" cstate="email">
            <a:extLst>
              <a:ext uri="{28A0092B-C50C-407E-A947-70E740481C1C}">
                <a14:useLocalDpi xmlns:a14="http://schemas.microsoft.com/office/drawing/2010/main" val="0"/>
              </a:ext>
            </a:extLst>
          </a:blip>
          <a:srcRect l="15914" t="3435" r="16714" b="-1320"/>
          <a:stretch/>
        </p:blipFill>
        <p:spPr>
          <a:xfrm>
            <a:off x="1214002" y="1179375"/>
            <a:ext cx="1460579" cy="2146220"/>
          </a:xfrm>
          <a:prstGeom prst="rect">
            <a:avLst/>
          </a:prstGeom>
          <a:ln>
            <a:noFill/>
          </a:ln>
        </p:spPr>
      </p:pic>
      <p:sp>
        <p:nvSpPr>
          <p:cNvPr id="197" name="TextBox 196"/>
          <p:cNvSpPr txBox="1"/>
          <p:nvPr/>
        </p:nvSpPr>
        <p:spPr>
          <a:xfrm>
            <a:off x="1632527" y="3315347"/>
            <a:ext cx="623527" cy="297113"/>
          </a:xfrm>
          <a:prstGeom prst="rect">
            <a:avLst/>
          </a:prstGeom>
          <a:noFill/>
          <a:ln>
            <a:noFill/>
          </a:ln>
        </p:spPr>
        <p:txBody>
          <a:bodyPr wrap="square" rtlCol="0">
            <a:spAutoFit/>
          </a:bodyPr>
          <a:lstStyle/>
          <a:p>
            <a:pPr algn="ctr"/>
            <a:r>
              <a:rPr lang="en-029" sz="1350" dirty="0" smtClean="0"/>
              <a:t>1982</a:t>
            </a:r>
            <a:endParaRPr lang="en-029" sz="135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631497611"/>
      </p:ext>
    </p:extLst>
  </p:cSld>
  <p:clrMapOvr>
    <a:masterClrMapping/>
  </p:clrMapOvr>
  <mc:AlternateContent xmlns:mc="http://schemas.openxmlformats.org/markup-compatibility/2006" xmlns:p14="http://schemas.microsoft.com/office/powerpoint/2010/main">
    <mc:Choice Requires="p14">
      <p:transition spd="med" p14:dur="700" advTm="37072">
        <p:fade/>
      </p:transition>
    </mc:Choice>
    <mc:Fallback xmlns="">
      <p:transition spd="med" advTm="3707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fade">
                                      <p:cBhvr>
                                        <p:cTn id="11" dur="500"/>
                                        <p:tgtEl>
                                          <p:spTgt spid="18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500"/>
                                        <p:tgtEl>
                                          <p:spTgt spid="183"/>
                                        </p:tgtEl>
                                      </p:cBhvr>
                                    </p:animEffect>
                                  </p:childTnLst>
                                </p:cTn>
                              </p:par>
                              <p:par>
                                <p:cTn id="15" presetID="10"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fade">
                                      <p:cBhvr>
                                        <p:cTn id="17" dur="500"/>
                                        <p:tgtEl>
                                          <p:spTgt spid="18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5"/>
                                        </p:tgtEl>
                                        <p:attrNameLst>
                                          <p:attrName>style.visibility</p:attrName>
                                        </p:attrNameLst>
                                      </p:cBhvr>
                                      <p:to>
                                        <p:strVal val="visible"/>
                                      </p:to>
                                    </p:set>
                                    <p:animEffect transition="in" filter="fade">
                                      <p:cBhvr>
                                        <p:cTn id="20" dur="500"/>
                                        <p:tgtEl>
                                          <p:spTgt spid="185"/>
                                        </p:tgtEl>
                                      </p:cBhvr>
                                    </p:animEffect>
                                  </p:childTnLst>
                                </p:cTn>
                              </p:par>
                              <p:par>
                                <p:cTn id="21" presetID="10" presetClass="entr" presetSubtype="0" fill="hold" nodeType="with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fade">
                                      <p:cBhvr>
                                        <p:cTn id="23" dur="500"/>
                                        <p:tgtEl>
                                          <p:spTgt spid="18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7"/>
                                        </p:tgtEl>
                                        <p:attrNameLst>
                                          <p:attrName>style.visibility</p:attrName>
                                        </p:attrNameLst>
                                      </p:cBhvr>
                                      <p:to>
                                        <p:strVal val="visible"/>
                                      </p:to>
                                    </p:set>
                                    <p:animEffect transition="in" filter="fade">
                                      <p:cBhvr>
                                        <p:cTn id="26" dur="500"/>
                                        <p:tgtEl>
                                          <p:spTgt spid="187"/>
                                        </p:tgtEl>
                                      </p:cBhvr>
                                    </p:animEffect>
                                  </p:childTnLst>
                                </p:cTn>
                              </p:par>
                              <p:par>
                                <p:cTn id="27" presetID="10" presetClass="entr" presetSubtype="0"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animEffect transition="in" filter="fade">
                                      <p:cBhvr>
                                        <p:cTn id="29" dur="500"/>
                                        <p:tgtEl>
                                          <p:spTgt spid="18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9"/>
                                        </p:tgtEl>
                                        <p:attrNameLst>
                                          <p:attrName>style.visibility</p:attrName>
                                        </p:attrNameLst>
                                      </p:cBhvr>
                                      <p:to>
                                        <p:strVal val="visible"/>
                                      </p:to>
                                    </p:set>
                                    <p:animEffect transition="in" filter="fade">
                                      <p:cBhvr>
                                        <p:cTn id="32" dur="500"/>
                                        <p:tgtEl>
                                          <p:spTgt spid="189"/>
                                        </p:tgtEl>
                                      </p:cBhvr>
                                    </p:animEffect>
                                  </p:childTnLst>
                                </p:cTn>
                              </p:par>
                              <p:par>
                                <p:cTn id="33" presetID="10" presetClass="entr" presetSubtype="0" fill="hold" nodeType="withEffect">
                                  <p:stCondLst>
                                    <p:cond delay="0"/>
                                  </p:stCondLst>
                                  <p:childTnLst>
                                    <p:set>
                                      <p:cBhvr>
                                        <p:cTn id="34" dur="1" fill="hold">
                                          <p:stCondLst>
                                            <p:cond delay="0"/>
                                          </p:stCondLst>
                                        </p:cTn>
                                        <p:tgtEl>
                                          <p:spTgt spid="190"/>
                                        </p:tgtEl>
                                        <p:attrNameLst>
                                          <p:attrName>style.visibility</p:attrName>
                                        </p:attrNameLst>
                                      </p:cBhvr>
                                      <p:to>
                                        <p:strVal val="visible"/>
                                      </p:to>
                                    </p:set>
                                    <p:animEffect transition="in" filter="fade">
                                      <p:cBhvr>
                                        <p:cTn id="35" dur="500"/>
                                        <p:tgtEl>
                                          <p:spTgt spid="19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1"/>
                                        </p:tgtEl>
                                        <p:attrNameLst>
                                          <p:attrName>style.visibility</p:attrName>
                                        </p:attrNameLst>
                                      </p:cBhvr>
                                      <p:to>
                                        <p:strVal val="visible"/>
                                      </p:to>
                                    </p:set>
                                    <p:animEffect transition="in" filter="fade">
                                      <p:cBhvr>
                                        <p:cTn id="38" dur="500"/>
                                        <p:tgtEl>
                                          <p:spTgt spid="19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2"/>
                                        </p:tgtEl>
                                        <p:attrNameLst>
                                          <p:attrName>style.visibility</p:attrName>
                                        </p:attrNameLst>
                                      </p:cBhvr>
                                      <p:to>
                                        <p:strVal val="visible"/>
                                      </p:to>
                                    </p:set>
                                    <p:animEffect transition="in" filter="fade">
                                      <p:cBhvr>
                                        <p:cTn id="41" dur="500"/>
                                        <p:tgtEl>
                                          <p:spTgt spid="192"/>
                                        </p:tgtEl>
                                      </p:cBhvr>
                                    </p:animEffect>
                                  </p:childTnLst>
                                </p:cTn>
                              </p:par>
                              <p:par>
                                <p:cTn id="42" presetID="10" presetClass="entr" presetSubtype="0" fill="hold" nodeType="withEffect">
                                  <p:stCondLst>
                                    <p:cond delay="0"/>
                                  </p:stCondLst>
                                  <p:childTnLst>
                                    <p:set>
                                      <p:cBhvr>
                                        <p:cTn id="43" dur="1" fill="hold">
                                          <p:stCondLst>
                                            <p:cond delay="0"/>
                                          </p:stCondLst>
                                        </p:cTn>
                                        <p:tgtEl>
                                          <p:spTgt spid="193"/>
                                        </p:tgtEl>
                                        <p:attrNameLst>
                                          <p:attrName>style.visibility</p:attrName>
                                        </p:attrNameLst>
                                      </p:cBhvr>
                                      <p:to>
                                        <p:strVal val="visible"/>
                                      </p:to>
                                    </p:set>
                                    <p:animEffect transition="in" filter="fade">
                                      <p:cBhvr>
                                        <p:cTn id="44" dur="500"/>
                                        <p:tgtEl>
                                          <p:spTgt spid="19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4"/>
                                        </p:tgtEl>
                                        <p:attrNameLst>
                                          <p:attrName>style.visibility</p:attrName>
                                        </p:attrNameLst>
                                      </p:cBhvr>
                                      <p:to>
                                        <p:strVal val="visible"/>
                                      </p:to>
                                    </p:set>
                                    <p:animEffect transition="in" filter="fade">
                                      <p:cBhvr>
                                        <p:cTn id="47" dur="500"/>
                                        <p:tgtEl>
                                          <p:spTgt spid="194"/>
                                        </p:tgtEl>
                                      </p:cBhvr>
                                    </p:animEffect>
                                  </p:childTnLst>
                                </p:cTn>
                              </p:par>
                              <p:par>
                                <p:cTn id="48" presetID="10" presetClass="entr" presetSubtype="0" fill="hold" nodeType="withEffect">
                                  <p:stCondLst>
                                    <p:cond delay="0"/>
                                  </p:stCondLst>
                                  <p:childTnLst>
                                    <p:set>
                                      <p:cBhvr>
                                        <p:cTn id="49" dur="1" fill="hold">
                                          <p:stCondLst>
                                            <p:cond delay="0"/>
                                          </p:stCondLst>
                                        </p:cTn>
                                        <p:tgtEl>
                                          <p:spTgt spid="195"/>
                                        </p:tgtEl>
                                        <p:attrNameLst>
                                          <p:attrName>style.visibility</p:attrName>
                                        </p:attrNameLst>
                                      </p:cBhvr>
                                      <p:to>
                                        <p:strVal val="visible"/>
                                      </p:to>
                                    </p:set>
                                    <p:animEffect transition="in" filter="fade">
                                      <p:cBhvr>
                                        <p:cTn id="50" dur="500"/>
                                        <p:tgtEl>
                                          <p:spTgt spid="195"/>
                                        </p:tgtEl>
                                      </p:cBhvr>
                                    </p:animEffect>
                                  </p:childTnLst>
                                </p:cTn>
                              </p:par>
                              <p:par>
                                <p:cTn id="51" presetID="10" presetClass="entr" presetSubtype="0" fill="hold" nodeType="withEffect">
                                  <p:stCondLst>
                                    <p:cond delay="0"/>
                                  </p:stCondLst>
                                  <p:childTnLst>
                                    <p:set>
                                      <p:cBhvr>
                                        <p:cTn id="52" dur="1" fill="hold">
                                          <p:stCondLst>
                                            <p:cond delay="0"/>
                                          </p:stCondLst>
                                        </p:cTn>
                                        <p:tgtEl>
                                          <p:spTgt spid="196"/>
                                        </p:tgtEl>
                                        <p:attrNameLst>
                                          <p:attrName>style.visibility</p:attrName>
                                        </p:attrNameLst>
                                      </p:cBhvr>
                                      <p:to>
                                        <p:strVal val="visible"/>
                                      </p:to>
                                    </p:set>
                                    <p:animEffect transition="in" filter="fade">
                                      <p:cBhvr>
                                        <p:cTn id="53" dur="500"/>
                                        <p:tgtEl>
                                          <p:spTgt spid="19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fade">
                                      <p:cBhvr>
                                        <p:cTn id="56" dur="500"/>
                                        <p:tgtEl>
                                          <p:spTgt spid="19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4"/>
                </p:tgtEl>
              </p:cMediaNode>
            </p:audio>
          </p:childTnLst>
        </p:cTn>
      </p:par>
    </p:tnLst>
    <p:bldLst>
      <p:bldP spid="98" grpId="0" animBg="1"/>
      <p:bldP spid="183" grpId="0"/>
      <p:bldP spid="185" grpId="0"/>
      <p:bldP spid="187" grpId="0"/>
      <p:bldP spid="189" grpId="0"/>
      <p:bldP spid="191" grpId="0"/>
      <p:bldP spid="192" grpId="0"/>
      <p:bldP spid="194" grpId="0"/>
      <p:bldP spid="1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33457"/>
          </a:xfrm>
        </p:spPr>
        <p:txBody>
          <a:bodyPr/>
          <a:lstStyle/>
          <a:p>
            <a:r>
              <a:rPr lang="en-029" sz="4000" dirty="0" smtClean="0"/>
              <a:t>What is “sustainability”?</a:t>
            </a:r>
            <a:endParaRPr lang="en-029" sz="4000" dirty="0"/>
          </a:p>
        </p:txBody>
      </p:sp>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7820" t="-629" r="17781" b="629"/>
          <a:stretch/>
        </p:blipFill>
        <p:spPr bwMode="auto">
          <a:xfrm>
            <a:off x="2248368" y="3949735"/>
            <a:ext cx="1551314" cy="25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2870" y="1341031"/>
            <a:ext cx="1727278" cy="263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3688" y="1372134"/>
            <a:ext cx="1776000" cy="2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11633" y="3908799"/>
            <a:ext cx="1720110" cy="258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88965" y="3992614"/>
            <a:ext cx="1725144" cy="251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11">
            <a:extLst>
              <a:ext uri="{28A0092B-C50C-407E-A947-70E740481C1C}">
                <a14:useLocalDpi xmlns:a14="http://schemas.microsoft.com/office/drawing/2010/main" val="0"/>
              </a:ext>
            </a:extLst>
          </a:blip>
          <a:srcRect l="4179" t="3731" r="5034" b="4371"/>
          <a:stretch/>
        </p:blipFill>
        <p:spPr bwMode="auto">
          <a:xfrm>
            <a:off x="2248368" y="1341030"/>
            <a:ext cx="1551314" cy="263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92870" y="3949735"/>
            <a:ext cx="1727278" cy="253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378941" y="1341031"/>
            <a:ext cx="1732691" cy="260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14" cstate="email">
            <a:extLst>
              <a:ext uri="{28A0092B-C50C-407E-A947-70E740481C1C}">
                <a14:useLocalDpi xmlns:a14="http://schemas.microsoft.com/office/drawing/2010/main" val="0"/>
              </a:ext>
            </a:extLst>
          </a:blip>
          <a:srcRect l="11659" t="15895" r="12612" b="7756"/>
          <a:stretch/>
        </p:blipFill>
        <p:spPr bwMode="auto">
          <a:xfrm>
            <a:off x="3792291" y="1366208"/>
            <a:ext cx="1587085" cy="260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514109" y="3969272"/>
            <a:ext cx="1597524" cy="254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405189580"/>
      </p:ext>
    </p:extLst>
  </p:cSld>
  <p:clrMapOvr>
    <a:masterClrMapping/>
  </p:clrMapOvr>
  <mc:AlternateContent xmlns:mc="http://schemas.openxmlformats.org/markup-compatibility/2006" xmlns:p14="http://schemas.microsoft.com/office/powerpoint/2010/main">
    <mc:Choice Requires="p14">
      <p:transition spd="med" p14:dur="700" advTm="21689">
        <p:fade/>
      </p:transition>
    </mc:Choice>
    <mc:Fallback xmlns="">
      <p:transition spd="med" advTm="2168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childTnLst>
                          </p:cTn>
                        </p:par>
                        <p:par>
                          <p:cTn id="40" fill="hold">
                            <p:stCondLst>
                              <p:cond delay="80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unsplash.com/photo-1519430044529-9a9a57177865?ixlib=rb-0.3.5&amp;ixid=eyJhcHBfaWQiOjEyMDd9&amp;s=4d33284ceb21d595f03815a7b1e0fd52&amp;dpr=1&amp;auto=format&amp;fit=crop&amp;w=1000&amp;q=80&amp;cs=tinysrgb"/>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7793" y="4029625"/>
            <a:ext cx="3933820" cy="25845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images.unsplash.com/photo-1516510717845-1d1758eb0824?ixlib=rb-0.3.5&amp;ixid=eyJhcHBfaWQiOjEyMDd9&amp;s=083a610c8b5064543a4607d490a7bc03&amp;dpr=1&amp;auto=format&amp;fit=crop&amp;w=1000&amp;q=80&amp;cs=tinysrgb"/>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28792" y="271324"/>
            <a:ext cx="4228548" cy="634282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images.unsplash.com/photo-1498457253449-cca31e5cb09f?ixlib=rb-0.3.5&amp;ixid=eyJhcHBfaWQiOjEyMDd9&amp;s=9ef9dd97f9e92c134cf8d4348c3d38a3&amp;dpr=1&amp;auto=format&amp;fit=crop&amp;w=1000&amp;q=80&amp;cs=tinysrgb"/>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7525" y="271324"/>
            <a:ext cx="3944088" cy="355855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97903392"/>
      </p:ext>
    </p:extLst>
  </p:cSld>
  <p:clrMapOvr>
    <a:masterClrMapping/>
  </p:clrMapOvr>
  <mc:AlternateContent xmlns:mc="http://schemas.openxmlformats.org/markup-compatibility/2006" xmlns:p14="http://schemas.microsoft.com/office/powerpoint/2010/main">
    <mc:Choice Requires="p14">
      <p:transition spd="med" p14:dur="700" advTm="13799">
        <p:fade/>
      </p:transition>
    </mc:Choice>
    <mc:Fallback xmlns="">
      <p:transition spd="med" advTm="1379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523" y="1007165"/>
            <a:ext cx="5129855" cy="492698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9004821"/>
      </p:ext>
    </p:extLst>
  </p:cSld>
  <p:clrMapOvr>
    <a:masterClrMapping/>
  </p:clrMapOvr>
  <mc:AlternateContent xmlns:mc="http://schemas.openxmlformats.org/markup-compatibility/2006" xmlns:p14="http://schemas.microsoft.com/office/powerpoint/2010/main">
    <mc:Choice Requires="p14">
      <p:transition spd="med" p14:dur="700" advTm="19201">
        <p:fade/>
      </p:transition>
    </mc:Choice>
    <mc:Fallback xmlns="">
      <p:transition spd="med" advTm="1920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9037"/>
            <a:ext cx="9144000" cy="1136312"/>
          </a:xfrm>
        </p:spPr>
        <p:txBody>
          <a:bodyPr/>
          <a:lstStyle/>
          <a:p>
            <a:r>
              <a:rPr lang="en-US" sz="3600" dirty="0" smtClean="0">
                <a:solidFill>
                  <a:srgbClr val="256C96"/>
                </a:solidFill>
              </a:rPr>
              <a:t>Dystopia and apocalypse</a:t>
            </a:r>
            <a:endParaRPr lang="en-029"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8537362"/>
      </p:ext>
    </p:extLst>
  </p:cSld>
  <p:clrMapOvr>
    <a:masterClrMapping/>
  </p:clrMapOvr>
  <mc:AlternateContent xmlns:mc="http://schemas.openxmlformats.org/markup-compatibility/2006" xmlns:p14="http://schemas.microsoft.com/office/powerpoint/2010/main">
    <mc:Choice Requires="p14">
      <p:transition spd="med" p14:dur="700" advTm="2669">
        <p:fade/>
      </p:transition>
    </mc:Choice>
    <mc:Fallback xmlns="">
      <p:transition spd="med" advTm="266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914901" y="2872707"/>
            <a:ext cx="4229100" cy="3985293"/>
          </a:xfrm>
          <a:prstGeom prst="rect">
            <a:avLst/>
          </a:prstGeom>
        </p:spPr>
      </p:pic>
      <p:pic>
        <p:nvPicPr>
          <p:cNvPr id="6" name="Picture 5"/>
          <p:cNvPicPr>
            <a:picLocks noChangeAspect="1"/>
          </p:cNvPicPr>
          <p:nvPr/>
        </p:nvPicPr>
        <p:blipFill>
          <a:blip r:embed="rId5"/>
          <a:stretch>
            <a:fillRect/>
          </a:stretch>
        </p:blipFill>
        <p:spPr>
          <a:xfrm>
            <a:off x="7377219" y="5998337"/>
            <a:ext cx="1685925" cy="628650"/>
          </a:xfrm>
          <a:prstGeom prst="rect">
            <a:avLst/>
          </a:prstGeom>
        </p:spPr>
      </p:pic>
      <p:pic>
        <p:nvPicPr>
          <p:cNvPr id="7" name="Picture 6"/>
          <p:cNvPicPr>
            <a:picLocks noChangeAspect="1"/>
          </p:cNvPicPr>
          <p:nvPr/>
        </p:nvPicPr>
        <p:blipFill rotWithShape="1">
          <a:blip r:embed="rId6"/>
          <a:srcRect r="18796" b="57452"/>
          <a:stretch/>
        </p:blipFill>
        <p:spPr>
          <a:xfrm>
            <a:off x="606622" y="2213971"/>
            <a:ext cx="7796479" cy="472077"/>
          </a:xfrm>
          <a:prstGeom prst="rect">
            <a:avLst/>
          </a:prstGeom>
        </p:spPr>
      </p:pic>
      <p:pic>
        <p:nvPicPr>
          <p:cNvPr id="8" name="Picture 7"/>
          <p:cNvPicPr>
            <a:picLocks noChangeAspect="1"/>
          </p:cNvPicPr>
          <p:nvPr/>
        </p:nvPicPr>
        <p:blipFill>
          <a:blip r:embed="rId7"/>
          <a:stretch>
            <a:fillRect/>
          </a:stretch>
        </p:blipFill>
        <p:spPr>
          <a:xfrm>
            <a:off x="7511263" y="1604258"/>
            <a:ext cx="891838" cy="500895"/>
          </a:xfrm>
          <a:prstGeom prst="rect">
            <a:avLst/>
          </a:prstGeom>
        </p:spPr>
      </p:pic>
      <p:pic>
        <p:nvPicPr>
          <p:cNvPr id="9" name="Picture 8"/>
          <p:cNvPicPr>
            <a:picLocks noChangeAspect="1"/>
          </p:cNvPicPr>
          <p:nvPr/>
        </p:nvPicPr>
        <p:blipFill>
          <a:blip r:embed="rId8"/>
          <a:stretch>
            <a:fillRect/>
          </a:stretch>
        </p:blipFill>
        <p:spPr>
          <a:xfrm>
            <a:off x="631115" y="591073"/>
            <a:ext cx="6556000" cy="1067536"/>
          </a:xfrm>
          <a:prstGeom prst="rect">
            <a:avLst/>
          </a:prstGeom>
          <a:ln>
            <a:solidFill>
              <a:schemeClr val="bg1">
                <a:lumMod val="65000"/>
              </a:schemeClr>
            </a:solidFill>
          </a:ln>
        </p:spPr>
      </p:pic>
      <p:pic>
        <p:nvPicPr>
          <p:cNvPr id="10" name="Picture 9"/>
          <p:cNvPicPr>
            <a:picLocks noChangeAspect="1"/>
          </p:cNvPicPr>
          <p:nvPr/>
        </p:nvPicPr>
        <p:blipFill>
          <a:blip r:embed="rId9"/>
          <a:stretch>
            <a:fillRect/>
          </a:stretch>
        </p:blipFill>
        <p:spPr>
          <a:xfrm>
            <a:off x="4828008" y="1316313"/>
            <a:ext cx="1834049" cy="559868"/>
          </a:xfrm>
          <a:prstGeom prst="rect">
            <a:avLst/>
          </a:prstGeom>
          <a:solidFill>
            <a:schemeClr val="bg1"/>
          </a:solidFill>
          <a:ln>
            <a:solidFill>
              <a:schemeClr val="bg1">
                <a:lumMod val="50000"/>
              </a:schemeClr>
            </a:solidFill>
          </a:ln>
        </p:spPr>
      </p:pic>
      <p:pic>
        <p:nvPicPr>
          <p:cNvPr id="11" name="Picture 10"/>
          <p:cNvPicPr>
            <a:picLocks noChangeAspect="1"/>
          </p:cNvPicPr>
          <p:nvPr/>
        </p:nvPicPr>
        <p:blipFill>
          <a:blip r:embed="rId10"/>
          <a:stretch>
            <a:fillRect/>
          </a:stretch>
        </p:blipFill>
        <p:spPr>
          <a:xfrm>
            <a:off x="606622" y="5882372"/>
            <a:ext cx="5960009" cy="561089"/>
          </a:xfrm>
          <a:prstGeom prst="rect">
            <a:avLst/>
          </a:prstGeom>
        </p:spPr>
      </p:pic>
      <p:pic>
        <p:nvPicPr>
          <p:cNvPr id="12" name="Picture 11"/>
          <p:cNvPicPr>
            <a:picLocks noChangeAspect="1"/>
          </p:cNvPicPr>
          <p:nvPr/>
        </p:nvPicPr>
        <p:blipFill>
          <a:blip r:embed="rId11"/>
          <a:stretch>
            <a:fillRect/>
          </a:stretch>
        </p:blipFill>
        <p:spPr>
          <a:xfrm>
            <a:off x="3647394" y="5383330"/>
            <a:ext cx="1267507" cy="448796"/>
          </a:xfrm>
          <a:prstGeom prst="rect">
            <a:avLst/>
          </a:prstGeom>
        </p:spPr>
      </p:pic>
      <p:pic>
        <p:nvPicPr>
          <p:cNvPr id="5122" name="Picture 2" descr="Why Do We Like Dystopian Novels? | Huffington Post"/>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t="12291" r="10647" b="47965"/>
          <a:stretch/>
        </p:blipFill>
        <p:spPr bwMode="auto">
          <a:xfrm>
            <a:off x="606622" y="3178958"/>
            <a:ext cx="4205431" cy="187054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83921951"/>
      </p:ext>
    </p:extLst>
  </p:cSld>
  <p:clrMapOvr>
    <a:masterClrMapping/>
  </p:clrMapOvr>
  <mc:AlternateContent xmlns:mc="http://schemas.openxmlformats.org/markup-compatibility/2006" xmlns:p14="http://schemas.microsoft.com/office/powerpoint/2010/main">
    <mc:Choice Requires="p14">
      <p:transition spd="slow" p14:dur="2000" advTm="11865"/>
    </mc:Choice>
    <mc:Fallback xmlns="">
      <p:transition spd="slow" advTm="118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396"/>
            <a:ext cx="9144000" cy="776348"/>
          </a:xfrm>
        </p:spPr>
        <p:txBody>
          <a:bodyPr/>
          <a:lstStyle/>
          <a:p>
            <a:r>
              <a:rPr lang="en-029" sz="4000" dirty="0" smtClean="0"/>
              <a:t>Classic dystopian novels</a:t>
            </a:r>
            <a:endParaRPr lang="en-029" sz="4000" dirty="0"/>
          </a:p>
        </p:txBody>
      </p:sp>
      <p:grpSp>
        <p:nvGrpSpPr>
          <p:cNvPr id="3" name="Group 2"/>
          <p:cNvGrpSpPr/>
          <p:nvPr/>
        </p:nvGrpSpPr>
        <p:grpSpPr>
          <a:xfrm>
            <a:off x="6822445" y="1254654"/>
            <a:ext cx="1424720" cy="2480626"/>
            <a:chOff x="1903749" y="192819"/>
            <a:chExt cx="1899626" cy="3307500"/>
          </a:xfrm>
        </p:grpSpPr>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03749" y="192819"/>
              <a:ext cx="1899626" cy="2835302"/>
            </a:xfrm>
            <a:prstGeom prst="rect">
              <a:avLst/>
            </a:prstGeom>
          </p:spPr>
        </p:pic>
        <p:sp>
          <p:nvSpPr>
            <p:cNvPr id="5" name="TextBox 4"/>
            <p:cNvSpPr txBox="1"/>
            <p:nvPr/>
          </p:nvSpPr>
          <p:spPr>
            <a:xfrm>
              <a:off x="2185356" y="3100210"/>
              <a:ext cx="1159565" cy="400109"/>
            </a:xfrm>
            <a:prstGeom prst="rect">
              <a:avLst/>
            </a:prstGeom>
            <a:noFill/>
          </p:spPr>
          <p:txBody>
            <a:bodyPr wrap="square" rtlCol="0">
              <a:spAutoFit/>
            </a:bodyPr>
            <a:lstStyle/>
            <a:p>
              <a:pPr algn="ctr"/>
              <a:r>
                <a:rPr lang="en-029" sz="1350" dirty="0"/>
                <a:t>1949</a:t>
              </a:r>
            </a:p>
          </p:txBody>
        </p:sp>
      </p:grpSp>
      <p:grpSp>
        <p:nvGrpSpPr>
          <p:cNvPr id="12" name="Group 11"/>
          <p:cNvGrpSpPr/>
          <p:nvPr/>
        </p:nvGrpSpPr>
        <p:grpSpPr>
          <a:xfrm>
            <a:off x="5000032" y="1258236"/>
            <a:ext cx="1424720" cy="2481007"/>
            <a:chOff x="3955146" y="315345"/>
            <a:chExt cx="1899626" cy="3245055"/>
          </a:xfrm>
        </p:grpSpPr>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55146" y="315345"/>
              <a:ext cx="1899626" cy="2812415"/>
            </a:xfrm>
            <a:prstGeom prst="rect">
              <a:avLst/>
            </a:prstGeom>
          </p:spPr>
        </p:pic>
        <p:sp>
          <p:nvSpPr>
            <p:cNvPr id="14" name="TextBox 13"/>
            <p:cNvSpPr txBox="1"/>
            <p:nvPr/>
          </p:nvSpPr>
          <p:spPr>
            <a:xfrm>
              <a:off x="4270966" y="3160291"/>
              <a:ext cx="1108536" cy="400109"/>
            </a:xfrm>
            <a:prstGeom prst="rect">
              <a:avLst/>
            </a:prstGeom>
            <a:noFill/>
          </p:spPr>
          <p:txBody>
            <a:bodyPr wrap="square" rtlCol="0">
              <a:spAutoFit/>
            </a:bodyPr>
            <a:lstStyle/>
            <a:p>
              <a:pPr algn="ctr"/>
              <a:r>
                <a:rPr lang="en-029" sz="1350" dirty="0"/>
                <a:t>1935</a:t>
              </a:r>
            </a:p>
          </p:txBody>
        </p:sp>
      </p:grpSp>
      <p:grpSp>
        <p:nvGrpSpPr>
          <p:cNvPr id="18" name="Group 17"/>
          <p:cNvGrpSpPr/>
          <p:nvPr/>
        </p:nvGrpSpPr>
        <p:grpSpPr>
          <a:xfrm>
            <a:off x="1191986" y="3843359"/>
            <a:ext cx="1504335" cy="2480626"/>
            <a:chOff x="3899231" y="192819"/>
            <a:chExt cx="1899626" cy="3311380"/>
          </a:xfrm>
        </p:grpSpPr>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99231" y="192819"/>
              <a:ext cx="1899626" cy="2835302"/>
            </a:xfrm>
            <a:prstGeom prst="rect">
              <a:avLst/>
            </a:prstGeom>
          </p:spPr>
        </p:pic>
        <p:sp>
          <p:nvSpPr>
            <p:cNvPr id="20" name="TextBox 19"/>
            <p:cNvSpPr txBox="1"/>
            <p:nvPr/>
          </p:nvSpPr>
          <p:spPr>
            <a:xfrm>
              <a:off x="4262635" y="3100210"/>
              <a:ext cx="1172818" cy="403989"/>
            </a:xfrm>
            <a:prstGeom prst="rect">
              <a:avLst/>
            </a:prstGeom>
            <a:noFill/>
          </p:spPr>
          <p:txBody>
            <a:bodyPr wrap="square" rtlCol="0">
              <a:spAutoFit/>
            </a:bodyPr>
            <a:lstStyle/>
            <a:p>
              <a:pPr algn="ctr"/>
              <a:r>
                <a:rPr lang="en-029" sz="1350" dirty="0"/>
                <a:t>1953</a:t>
              </a:r>
            </a:p>
          </p:txBody>
        </p:sp>
      </p:grpSp>
      <p:grpSp>
        <p:nvGrpSpPr>
          <p:cNvPr id="24" name="Group 23"/>
          <p:cNvGrpSpPr/>
          <p:nvPr/>
        </p:nvGrpSpPr>
        <p:grpSpPr>
          <a:xfrm>
            <a:off x="3145693" y="3794657"/>
            <a:ext cx="1424720" cy="2568731"/>
            <a:chOff x="6440055" y="2957495"/>
            <a:chExt cx="1648077" cy="3130386"/>
          </a:xfrm>
        </p:grpSpPr>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40055" y="2957495"/>
              <a:ext cx="1648076" cy="2678594"/>
            </a:xfrm>
            <a:prstGeom prst="rect">
              <a:avLst/>
            </a:prstGeom>
          </p:spPr>
        </p:pic>
        <p:sp>
          <p:nvSpPr>
            <p:cNvPr id="26" name="TextBox 25"/>
            <p:cNvSpPr txBox="1"/>
            <p:nvPr/>
          </p:nvSpPr>
          <p:spPr>
            <a:xfrm>
              <a:off x="6440056" y="5621274"/>
              <a:ext cx="1648076" cy="466607"/>
            </a:xfrm>
            <a:prstGeom prst="rect">
              <a:avLst/>
            </a:prstGeom>
            <a:noFill/>
          </p:spPr>
          <p:txBody>
            <a:bodyPr wrap="square" rtlCol="0">
              <a:spAutoFit/>
            </a:bodyPr>
            <a:lstStyle/>
            <a:p>
              <a:pPr algn="ctr"/>
              <a:r>
                <a:rPr lang="en-029" sz="1350" dirty="0"/>
                <a:t>1953</a:t>
              </a:r>
            </a:p>
          </p:txBody>
        </p:sp>
      </p:grpSp>
      <p:grpSp>
        <p:nvGrpSpPr>
          <p:cNvPr id="27" name="Group 26"/>
          <p:cNvGrpSpPr/>
          <p:nvPr/>
        </p:nvGrpSpPr>
        <p:grpSpPr>
          <a:xfrm>
            <a:off x="5000032" y="3870750"/>
            <a:ext cx="1424720" cy="2480691"/>
            <a:chOff x="1371881" y="2053462"/>
            <a:chExt cx="1899626" cy="3270980"/>
          </a:xfrm>
        </p:grpSpPr>
        <p:pic>
          <p:nvPicPr>
            <p:cNvPr id="28" name="Picture 27"/>
            <p:cNvPicPr>
              <a:picLocks noChangeAspect="1"/>
            </p:cNvPicPr>
            <p:nvPr/>
          </p:nvPicPr>
          <p:blipFill rotWithShape="1">
            <a:blip r:embed="rId9" cstate="email">
              <a:extLst>
                <a:ext uri="{28A0092B-C50C-407E-A947-70E740481C1C}">
                  <a14:useLocalDpi xmlns:a14="http://schemas.microsoft.com/office/drawing/2010/main" val="0"/>
                </a:ext>
              </a:extLst>
            </a:blip>
            <a:srcRect l="12541" r="1458" b="697"/>
            <a:stretch/>
          </p:blipFill>
          <p:spPr>
            <a:xfrm>
              <a:off x="1371881" y="2053462"/>
              <a:ext cx="1899626" cy="2812415"/>
            </a:xfrm>
            <a:prstGeom prst="rect">
              <a:avLst/>
            </a:prstGeom>
          </p:spPr>
        </p:pic>
        <p:sp>
          <p:nvSpPr>
            <p:cNvPr id="29" name="TextBox 28"/>
            <p:cNvSpPr txBox="1"/>
            <p:nvPr/>
          </p:nvSpPr>
          <p:spPr>
            <a:xfrm>
              <a:off x="1644432" y="4924333"/>
              <a:ext cx="1225826" cy="400109"/>
            </a:xfrm>
            <a:prstGeom prst="rect">
              <a:avLst/>
            </a:prstGeom>
            <a:noFill/>
          </p:spPr>
          <p:txBody>
            <a:bodyPr wrap="square" rtlCol="0">
              <a:spAutoFit/>
            </a:bodyPr>
            <a:lstStyle/>
            <a:p>
              <a:pPr algn="ctr"/>
              <a:r>
                <a:rPr lang="en-029" sz="1350" dirty="0"/>
                <a:t>1957</a:t>
              </a:r>
            </a:p>
          </p:txBody>
        </p:sp>
      </p:grpSp>
      <p:grpSp>
        <p:nvGrpSpPr>
          <p:cNvPr id="30" name="Group 29"/>
          <p:cNvGrpSpPr/>
          <p:nvPr/>
        </p:nvGrpSpPr>
        <p:grpSpPr>
          <a:xfrm>
            <a:off x="6893877" y="3893409"/>
            <a:ext cx="1424720" cy="2430576"/>
            <a:chOff x="8744468" y="3732412"/>
            <a:chExt cx="1899626" cy="3240767"/>
          </a:xfrm>
        </p:grpSpPr>
        <p:pic>
          <p:nvPicPr>
            <p:cNvPr id="31" name="Picture 3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744468" y="3732412"/>
              <a:ext cx="1899626" cy="2840758"/>
            </a:xfrm>
            <a:prstGeom prst="rect">
              <a:avLst/>
            </a:prstGeom>
          </p:spPr>
        </p:pic>
        <p:sp>
          <p:nvSpPr>
            <p:cNvPr id="32" name="TextBox 31"/>
            <p:cNvSpPr txBox="1"/>
            <p:nvPr/>
          </p:nvSpPr>
          <p:spPr>
            <a:xfrm>
              <a:off x="9195511" y="6573070"/>
              <a:ext cx="997542" cy="400109"/>
            </a:xfrm>
            <a:prstGeom prst="rect">
              <a:avLst/>
            </a:prstGeom>
            <a:noFill/>
          </p:spPr>
          <p:txBody>
            <a:bodyPr wrap="square" rtlCol="0">
              <a:spAutoFit/>
            </a:bodyPr>
            <a:lstStyle/>
            <a:p>
              <a:pPr algn="ctr"/>
              <a:r>
                <a:rPr lang="en-029" sz="1350" dirty="0"/>
                <a:t>1962</a:t>
              </a:r>
            </a:p>
          </p:txBody>
        </p:sp>
      </p:grpSp>
      <p:grpSp>
        <p:nvGrpSpPr>
          <p:cNvPr id="6" name="Group 5"/>
          <p:cNvGrpSpPr/>
          <p:nvPr/>
        </p:nvGrpSpPr>
        <p:grpSpPr>
          <a:xfrm>
            <a:off x="1191986" y="1258236"/>
            <a:ext cx="1459823" cy="2400860"/>
            <a:chOff x="2681055" y="3781888"/>
            <a:chExt cx="1415312" cy="2525220"/>
          </a:xfrm>
        </p:grpSpPr>
        <p:pic>
          <p:nvPicPr>
            <p:cNvPr id="2050" name="Picture 2" descr="Image result for WE NOVEL"/>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81055" y="3781888"/>
              <a:ext cx="1415312" cy="219617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29026" y="6003668"/>
              <a:ext cx="919370" cy="303440"/>
            </a:xfrm>
            <a:prstGeom prst="rect">
              <a:avLst/>
            </a:prstGeom>
            <a:noFill/>
          </p:spPr>
          <p:txBody>
            <a:bodyPr wrap="square" rtlCol="0">
              <a:spAutoFit/>
            </a:bodyPr>
            <a:lstStyle/>
            <a:p>
              <a:pPr algn="ctr"/>
              <a:r>
                <a:rPr lang="en-029" sz="1350" dirty="0" smtClean="0"/>
                <a:t>1924</a:t>
              </a:r>
              <a:endParaRPr lang="en-029" sz="1350" dirty="0"/>
            </a:p>
          </p:txBody>
        </p:sp>
      </p:grpSp>
      <p:grpSp>
        <p:nvGrpSpPr>
          <p:cNvPr id="40" name="Group 39"/>
          <p:cNvGrpSpPr/>
          <p:nvPr/>
        </p:nvGrpSpPr>
        <p:grpSpPr>
          <a:xfrm>
            <a:off x="3133457" y="1258236"/>
            <a:ext cx="1424720" cy="2457024"/>
            <a:chOff x="8018151" y="224288"/>
            <a:chExt cx="1899626" cy="3276031"/>
          </a:xfrm>
        </p:grpSpPr>
        <p:pic>
          <p:nvPicPr>
            <p:cNvPr id="41" name="Picture 4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018151" y="224288"/>
              <a:ext cx="1899626" cy="2835302"/>
            </a:xfrm>
            <a:prstGeom prst="rect">
              <a:avLst/>
            </a:prstGeom>
          </p:spPr>
        </p:pic>
        <p:sp>
          <p:nvSpPr>
            <p:cNvPr id="42" name="TextBox 41"/>
            <p:cNvSpPr txBox="1"/>
            <p:nvPr/>
          </p:nvSpPr>
          <p:spPr>
            <a:xfrm>
              <a:off x="8401879" y="3100210"/>
              <a:ext cx="1252332" cy="400109"/>
            </a:xfrm>
            <a:prstGeom prst="rect">
              <a:avLst/>
            </a:prstGeom>
            <a:noFill/>
          </p:spPr>
          <p:txBody>
            <a:bodyPr wrap="square" rtlCol="0">
              <a:spAutoFit/>
            </a:bodyPr>
            <a:lstStyle/>
            <a:p>
              <a:pPr algn="ctr"/>
              <a:r>
                <a:rPr lang="en-029" sz="1350" dirty="0"/>
                <a:t>1932</a:t>
              </a:r>
            </a:p>
          </p:txBody>
        </p:sp>
      </p:gr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002520171"/>
      </p:ext>
    </p:extLst>
  </p:cSld>
  <p:clrMapOvr>
    <a:masterClrMapping/>
  </p:clrMapOvr>
  <mc:AlternateContent xmlns:mc="http://schemas.openxmlformats.org/markup-compatibility/2006" xmlns:p14="http://schemas.microsoft.com/office/powerpoint/2010/main">
    <mc:Choice Requires="p14">
      <p:transition spd="med" p14:dur="700" advTm="23287">
        <p:fade/>
      </p:transition>
    </mc:Choice>
    <mc:Fallback xmlns="">
      <p:transition spd="med" advTm="2328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bg2">
                <a:shade val="40000"/>
                <a:satMod val="400000"/>
              </a:schemeClr>
              <a:schemeClr val="bg2">
                <a:tint val="10000"/>
                <a:satMod val="2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1538"/>
            <a:ext cx="9143999" cy="706537"/>
          </a:xfrm>
        </p:spPr>
        <p:txBody>
          <a:bodyPr/>
          <a:lstStyle/>
          <a:p>
            <a:pPr algn="ctr"/>
            <a:r>
              <a:rPr lang="en-029" sz="4000" dirty="0" smtClean="0">
                <a:solidFill>
                  <a:srgbClr val="256C96"/>
                </a:solidFill>
              </a:rPr>
              <a:t>Two questions</a:t>
            </a:r>
            <a:endParaRPr lang="en-029" sz="4000" dirty="0">
              <a:solidFill>
                <a:srgbClr val="256C96"/>
              </a:solidFill>
            </a:endParaRPr>
          </a:p>
        </p:txBody>
      </p:sp>
      <p:sp>
        <p:nvSpPr>
          <p:cNvPr id="4" name="TextBox 3"/>
          <p:cNvSpPr txBox="1"/>
          <p:nvPr/>
        </p:nvSpPr>
        <p:spPr>
          <a:xfrm>
            <a:off x="1087450" y="1783479"/>
            <a:ext cx="7261934" cy="1384995"/>
          </a:xfrm>
          <a:prstGeom prst="rect">
            <a:avLst/>
          </a:prstGeom>
          <a:noFill/>
        </p:spPr>
        <p:txBody>
          <a:bodyPr wrap="square" rtlCol="0">
            <a:spAutoFit/>
          </a:bodyPr>
          <a:lstStyle/>
          <a:p>
            <a:r>
              <a:rPr lang="en-029" sz="2800" dirty="0" smtClean="0"/>
              <a:t>How does science fiction literature and cinema </a:t>
            </a:r>
            <a:r>
              <a:rPr lang="en-029" sz="2800" dirty="0" smtClean="0">
                <a:solidFill>
                  <a:schemeClr val="bg2">
                    <a:lumMod val="50000"/>
                  </a:schemeClr>
                </a:solidFill>
              </a:rPr>
              <a:t>portray and explore transitions </a:t>
            </a:r>
            <a:r>
              <a:rPr lang="en-029" sz="2800" dirty="0" smtClean="0"/>
              <a:t>to sustainability?</a:t>
            </a:r>
            <a:endParaRPr lang="en-029" sz="2800" dirty="0"/>
          </a:p>
        </p:txBody>
      </p:sp>
      <p:sp>
        <p:nvSpPr>
          <p:cNvPr id="3" name="TextBox 2"/>
          <p:cNvSpPr txBox="1"/>
          <p:nvPr/>
        </p:nvSpPr>
        <p:spPr>
          <a:xfrm>
            <a:off x="1087450" y="3497828"/>
            <a:ext cx="7261934" cy="1815882"/>
          </a:xfrm>
          <a:prstGeom prst="rect">
            <a:avLst/>
          </a:prstGeom>
          <a:noFill/>
        </p:spPr>
        <p:txBody>
          <a:bodyPr wrap="square" rtlCol="0">
            <a:spAutoFit/>
          </a:bodyPr>
          <a:lstStyle/>
          <a:p>
            <a:r>
              <a:rPr lang="en-029" sz="2800" dirty="0"/>
              <a:t>C</a:t>
            </a:r>
            <a:r>
              <a:rPr lang="en-029" sz="2800" dirty="0" smtClean="0"/>
              <a:t>an sustainable future fiction help </a:t>
            </a:r>
            <a:r>
              <a:rPr lang="en-029" sz="2800" dirty="0" smtClean="0">
                <a:solidFill>
                  <a:schemeClr val="bg2">
                    <a:lumMod val="50000"/>
                  </a:schemeClr>
                </a:solidFill>
              </a:rPr>
              <a:t>lessen and possibly reverse</a:t>
            </a:r>
            <a:r>
              <a:rPr lang="en-029" sz="2800" dirty="0">
                <a:solidFill>
                  <a:schemeClr val="bg2">
                    <a:lumMod val="50000"/>
                  </a:schemeClr>
                </a:solidFill>
              </a:rPr>
              <a:t> </a:t>
            </a:r>
            <a:r>
              <a:rPr lang="en-029" sz="2800" dirty="0" smtClean="0"/>
              <a:t>the destructive future impacts of today’s unsustainable practices and policies?</a:t>
            </a:r>
            <a:endParaRPr lang="en-029" sz="28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917515226"/>
      </p:ext>
    </p:extLst>
  </p:cSld>
  <p:clrMapOvr>
    <a:masterClrMapping/>
  </p:clrMapOvr>
  <mc:AlternateContent xmlns:mc="http://schemas.openxmlformats.org/markup-compatibility/2006" xmlns:p14="http://schemas.microsoft.com/office/powerpoint/2010/main">
    <mc:Choice Requires="p14">
      <p:transition spd="med" p14:dur="700" advTm="23382">
        <p:fade/>
      </p:transition>
    </mc:Choice>
    <mc:Fallback xmlns="">
      <p:transition spd="med" advTm="2338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12671"/>
            <a:ext cx="9144000" cy="776348"/>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029" sz="4000" dirty="0" smtClean="0"/>
              <a:t>Cyberpunk</a:t>
            </a:r>
            <a:endParaRPr lang="en-029" sz="4000" dirty="0"/>
          </a:p>
        </p:txBody>
      </p:sp>
      <p:grpSp>
        <p:nvGrpSpPr>
          <p:cNvPr id="13" name="Group 12"/>
          <p:cNvGrpSpPr/>
          <p:nvPr/>
        </p:nvGrpSpPr>
        <p:grpSpPr>
          <a:xfrm>
            <a:off x="3962043" y="4000501"/>
            <a:ext cx="1551630" cy="2806220"/>
            <a:chOff x="903295" y="4043093"/>
            <a:chExt cx="1551630" cy="2784751"/>
          </a:xfrm>
        </p:grpSpPr>
        <p:pic>
          <p:nvPicPr>
            <p:cNvPr id="1030" name="Picture 6" descr="Related imag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03295" y="4043093"/>
              <a:ext cx="1551630" cy="24473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51165" y="6489290"/>
              <a:ext cx="938892" cy="338554"/>
            </a:xfrm>
            <a:prstGeom prst="rect">
              <a:avLst/>
            </a:prstGeom>
            <a:noFill/>
          </p:spPr>
          <p:txBody>
            <a:bodyPr wrap="square" rtlCol="0">
              <a:spAutoFit/>
            </a:bodyPr>
            <a:lstStyle/>
            <a:p>
              <a:pPr algn="ctr"/>
              <a:r>
                <a:rPr lang="en-029" sz="1600" dirty="0" smtClean="0"/>
                <a:t>1986</a:t>
              </a:r>
              <a:endParaRPr lang="en-029" sz="1600" dirty="0"/>
            </a:p>
          </p:txBody>
        </p:sp>
      </p:grpSp>
      <p:grpSp>
        <p:nvGrpSpPr>
          <p:cNvPr id="18" name="Group 17"/>
          <p:cNvGrpSpPr/>
          <p:nvPr/>
        </p:nvGrpSpPr>
        <p:grpSpPr>
          <a:xfrm>
            <a:off x="2283006" y="1187608"/>
            <a:ext cx="1487071" cy="2769049"/>
            <a:chOff x="-1093560" y="4205355"/>
            <a:chExt cx="1600090" cy="2730029"/>
          </a:xfrm>
        </p:grpSpPr>
        <p:pic>
          <p:nvPicPr>
            <p:cNvPr id="1038" name="Picture 14" descr="https://i.kinja-img.com/gawker-media/image/upload/1314798688235124775.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93560" y="4205355"/>
              <a:ext cx="1600090" cy="239007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35841" y="6596830"/>
              <a:ext cx="938892" cy="338554"/>
            </a:xfrm>
            <a:prstGeom prst="rect">
              <a:avLst/>
            </a:prstGeom>
            <a:noFill/>
          </p:spPr>
          <p:txBody>
            <a:bodyPr wrap="square" rtlCol="0">
              <a:spAutoFit/>
            </a:bodyPr>
            <a:lstStyle/>
            <a:p>
              <a:pPr algn="ctr"/>
              <a:r>
                <a:rPr lang="en-029" sz="1600" dirty="0" smtClean="0"/>
                <a:t>1968</a:t>
              </a:r>
              <a:endParaRPr lang="en-029" sz="1600" dirty="0"/>
            </a:p>
          </p:txBody>
        </p:sp>
      </p:grpSp>
      <p:grpSp>
        <p:nvGrpSpPr>
          <p:cNvPr id="19" name="Group 18"/>
          <p:cNvGrpSpPr/>
          <p:nvPr/>
        </p:nvGrpSpPr>
        <p:grpSpPr>
          <a:xfrm>
            <a:off x="601488" y="3968056"/>
            <a:ext cx="1489074" cy="2814905"/>
            <a:chOff x="4278086" y="4043095"/>
            <a:chExt cx="1489074" cy="2814905"/>
          </a:xfrm>
        </p:grpSpPr>
        <p:pic>
          <p:nvPicPr>
            <p:cNvPr id="3" name="Picture 2" descr="Image result for neuromancer cove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78086" y="4043095"/>
              <a:ext cx="1489074" cy="24298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46312" y="6519446"/>
              <a:ext cx="938892" cy="338554"/>
            </a:xfrm>
            <a:prstGeom prst="rect">
              <a:avLst/>
            </a:prstGeom>
            <a:noFill/>
          </p:spPr>
          <p:txBody>
            <a:bodyPr wrap="square" rtlCol="0">
              <a:spAutoFit/>
            </a:bodyPr>
            <a:lstStyle/>
            <a:p>
              <a:pPr algn="ctr"/>
              <a:r>
                <a:rPr lang="en-029" sz="1600" dirty="0" smtClean="0"/>
                <a:t>1984</a:t>
              </a:r>
              <a:endParaRPr lang="en-029" sz="1600" dirty="0"/>
            </a:p>
          </p:txBody>
        </p:sp>
      </p:grpSp>
      <p:grpSp>
        <p:nvGrpSpPr>
          <p:cNvPr id="32" name="Group 31"/>
          <p:cNvGrpSpPr/>
          <p:nvPr/>
        </p:nvGrpSpPr>
        <p:grpSpPr>
          <a:xfrm>
            <a:off x="2257487" y="3968056"/>
            <a:ext cx="1505444" cy="2814905"/>
            <a:chOff x="6825698" y="727202"/>
            <a:chExt cx="1473476" cy="2763650"/>
          </a:xfrm>
        </p:grpSpPr>
        <p:pic>
          <p:nvPicPr>
            <p:cNvPr id="1026" name="Picture 2" descr="Image result for Mirrorshade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825698" y="727202"/>
              <a:ext cx="1473476" cy="24250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074482" y="3152298"/>
              <a:ext cx="938892" cy="338554"/>
            </a:xfrm>
            <a:prstGeom prst="rect">
              <a:avLst/>
            </a:prstGeom>
            <a:noFill/>
          </p:spPr>
          <p:txBody>
            <a:bodyPr wrap="square" rtlCol="0">
              <a:spAutoFit/>
            </a:bodyPr>
            <a:lstStyle/>
            <a:p>
              <a:pPr algn="ctr"/>
              <a:r>
                <a:rPr lang="en-029" sz="1600" dirty="0" smtClean="0"/>
                <a:t>1986</a:t>
              </a:r>
              <a:endParaRPr lang="en-029" sz="1600" dirty="0"/>
            </a:p>
          </p:txBody>
        </p:sp>
      </p:grpSp>
      <p:grpSp>
        <p:nvGrpSpPr>
          <p:cNvPr id="21" name="Group 20"/>
          <p:cNvGrpSpPr/>
          <p:nvPr/>
        </p:nvGrpSpPr>
        <p:grpSpPr>
          <a:xfrm>
            <a:off x="7320597" y="1235931"/>
            <a:ext cx="1482041" cy="2780920"/>
            <a:chOff x="7907100" y="4037084"/>
            <a:chExt cx="1482041" cy="2780920"/>
          </a:xfrm>
        </p:grpSpPr>
        <p:pic>
          <p:nvPicPr>
            <p:cNvPr id="1042" name="Picture 18" descr="https://i.kinja-img.com/gawker-media/image/upload/1314798688474371111.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907100" y="4037084"/>
              <a:ext cx="1482041" cy="243588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8211089" y="6479450"/>
              <a:ext cx="938892" cy="338554"/>
            </a:xfrm>
            <a:prstGeom prst="rect">
              <a:avLst/>
            </a:prstGeom>
            <a:noFill/>
          </p:spPr>
          <p:txBody>
            <a:bodyPr wrap="square" rtlCol="0">
              <a:spAutoFit/>
            </a:bodyPr>
            <a:lstStyle/>
            <a:p>
              <a:pPr algn="ctr"/>
              <a:r>
                <a:rPr lang="en-029" sz="1600" dirty="0" smtClean="0"/>
                <a:t>1982</a:t>
              </a:r>
              <a:endParaRPr lang="en-029" sz="1600" dirty="0"/>
            </a:p>
          </p:txBody>
        </p:sp>
      </p:grpSp>
      <p:grpSp>
        <p:nvGrpSpPr>
          <p:cNvPr id="33" name="Group 32"/>
          <p:cNvGrpSpPr/>
          <p:nvPr/>
        </p:nvGrpSpPr>
        <p:grpSpPr>
          <a:xfrm>
            <a:off x="7296956" y="4000501"/>
            <a:ext cx="1550360" cy="2806220"/>
            <a:chOff x="6285149" y="846813"/>
            <a:chExt cx="1550360" cy="2760992"/>
          </a:xfrm>
        </p:grpSpPr>
        <p:pic>
          <p:nvPicPr>
            <p:cNvPr id="1034" name="Picture 10" descr="Related image"/>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285149" y="846813"/>
              <a:ext cx="1550360" cy="242243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590883" y="3269251"/>
              <a:ext cx="938892" cy="338554"/>
            </a:xfrm>
            <a:prstGeom prst="rect">
              <a:avLst/>
            </a:prstGeom>
            <a:noFill/>
          </p:spPr>
          <p:txBody>
            <a:bodyPr wrap="square" rtlCol="0">
              <a:spAutoFit/>
            </a:bodyPr>
            <a:lstStyle/>
            <a:p>
              <a:pPr algn="ctr"/>
              <a:r>
                <a:rPr lang="en-029" sz="1600" dirty="0" smtClean="0"/>
                <a:t>1991</a:t>
              </a:r>
              <a:endParaRPr lang="en-029" sz="1600" dirty="0"/>
            </a:p>
          </p:txBody>
        </p:sp>
      </p:grpSp>
      <p:grpSp>
        <p:nvGrpSpPr>
          <p:cNvPr id="58" name="Group 57"/>
          <p:cNvGrpSpPr/>
          <p:nvPr/>
        </p:nvGrpSpPr>
        <p:grpSpPr>
          <a:xfrm>
            <a:off x="5636103" y="1187967"/>
            <a:ext cx="1505444" cy="2782011"/>
            <a:chOff x="9018104" y="1727438"/>
            <a:chExt cx="2399555" cy="4896602"/>
          </a:xfrm>
        </p:grpSpPr>
        <p:pic>
          <p:nvPicPr>
            <p:cNvPr id="59" name="Picture 5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018104" y="1727438"/>
              <a:ext cx="2399555" cy="4328804"/>
            </a:xfrm>
            <a:prstGeom prst="rect">
              <a:avLst/>
            </a:prstGeom>
          </p:spPr>
        </p:pic>
        <p:sp>
          <p:nvSpPr>
            <p:cNvPr id="60" name="TextBox 59"/>
            <p:cNvSpPr txBox="1"/>
            <p:nvPr/>
          </p:nvSpPr>
          <p:spPr>
            <a:xfrm>
              <a:off x="9598341" y="6028153"/>
              <a:ext cx="1239078" cy="595887"/>
            </a:xfrm>
            <a:prstGeom prst="rect">
              <a:avLst/>
            </a:prstGeom>
            <a:noFill/>
          </p:spPr>
          <p:txBody>
            <a:bodyPr wrap="square" rtlCol="0">
              <a:spAutoFit/>
            </a:bodyPr>
            <a:lstStyle/>
            <a:p>
              <a:pPr algn="ctr"/>
              <a:r>
                <a:rPr lang="en-029" sz="1600" dirty="0"/>
                <a:t>1975</a:t>
              </a:r>
            </a:p>
          </p:txBody>
        </p:sp>
      </p:grpSp>
      <p:grpSp>
        <p:nvGrpSpPr>
          <p:cNvPr id="34" name="Group 33"/>
          <p:cNvGrpSpPr/>
          <p:nvPr/>
        </p:nvGrpSpPr>
        <p:grpSpPr>
          <a:xfrm>
            <a:off x="601488" y="1181266"/>
            <a:ext cx="1482041" cy="2715585"/>
            <a:chOff x="2275440" y="1141299"/>
            <a:chExt cx="1434169" cy="2715585"/>
          </a:xfrm>
        </p:grpSpPr>
        <p:pic>
          <p:nvPicPr>
            <p:cNvPr id="1050" name="Picture 26" descr="TSTRSMD1957.jp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275440" y="1141299"/>
              <a:ext cx="1434169" cy="2403996"/>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2512606" y="3513491"/>
              <a:ext cx="872575" cy="343393"/>
            </a:xfrm>
            <a:prstGeom prst="rect">
              <a:avLst/>
            </a:prstGeom>
            <a:noFill/>
          </p:spPr>
          <p:txBody>
            <a:bodyPr wrap="square" rtlCol="0">
              <a:spAutoFit/>
            </a:bodyPr>
            <a:lstStyle/>
            <a:p>
              <a:pPr algn="ctr"/>
              <a:r>
                <a:rPr lang="en-029" sz="1600" dirty="0" smtClean="0"/>
                <a:t>1957</a:t>
              </a:r>
              <a:endParaRPr lang="en-029" sz="1600" dirty="0"/>
            </a:p>
          </p:txBody>
        </p:sp>
      </p:grpSp>
      <p:grpSp>
        <p:nvGrpSpPr>
          <p:cNvPr id="36" name="Group 35"/>
          <p:cNvGrpSpPr/>
          <p:nvPr/>
        </p:nvGrpSpPr>
        <p:grpSpPr>
          <a:xfrm>
            <a:off x="3962043" y="1181266"/>
            <a:ext cx="1496621" cy="2786790"/>
            <a:chOff x="5602180" y="1203567"/>
            <a:chExt cx="1551630" cy="2743422"/>
          </a:xfrm>
        </p:grpSpPr>
        <p:sp>
          <p:nvSpPr>
            <p:cNvPr id="64" name="TextBox 63"/>
            <p:cNvSpPr txBox="1"/>
            <p:nvPr/>
          </p:nvSpPr>
          <p:spPr>
            <a:xfrm>
              <a:off x="5850049" y="3603596"/>
              <a:ext cx="872575" cy="343393"/>
            </a:xfrm>
            <a:prstGeom prst="rect">
              <a:avLst/>
            </a:prstGeom>
            <a:noFill/>
          </p:spPr>
          <p:txBody>
            <a:bodyPr wrap="square" rtlCol="0">
              <a:spAutoFit/>
            </a:bodyPr>
            <a:lstStyle/>
            <a:p>
              <a:pPr algn="ctr"/>
              <a:r>
                <a:rPr lang="en-029" sz="1600" dirty="0" smtClean="0"/>
                <a:t>1973</a:t>
              </a:r>
              <a:endParaRPr lang="en-029" sz="1600" dirty="0"/>
            </a:p>
          </p:txBody>
        </p:sp>
        <p:pic>
          <p:nvPicPr>
            <p:cNvPr id="1054" name="Picture 30" descr="https://i.kinja-img.com/gawker-media/image/upload/1314798688356939559.jp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602180" y="1203567"/>
              <a:ext cx="1551630" cy="2425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5669176" y="4021969"/>
            <a:ext cx="1528331" cy="2769822"/>
            <a:chOff x="7318985" y="1187967"/>
            <a:chExt cx="1528331" cy="2769822"/>
          </a:xfrm>
        </p:grpSpPr>
        <p:pic>
          <p:nvPicPr>
            <p:cNvPr id="1058" name="Picture 34" descr="https://i.kinja-img.com/gawker-media/image/upload/1314798689443801383.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318985" y="1187967"/>
              <a:ext cx="1528331" cy="245941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7607110" y="3619235"/>
              <a:ext cx="777379" cy="338554"/>
            </a:xfrm>
            <a:prstGeom prst="rect">
              <a:avLst/>
            </a:prstGeom>
            <a:noFill/>
          </p:spPr>
          <p:txBody>
            <a:bodyPr wrap="square" rtlCol="0">
              <a:spAutoFit/>
            </a:bodyPr>
            <a:lstStyle/>
            <a:p>
              <a:pPr algn="ctr"/>
              <a:r>
                <a:rPr lang="en-029" sz="1600" dirty="0" smtClean="0"/>
                <a:t>1989</a:t>
              </a:r>
              <a:endParaRPr lang="en-029" sz="1600" dirty="0"/>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585673894"/>
      </p:ext>
    </p:extLst>
  </p:cSld>
  <p:clrMapOvr>
    <a:masterClrMapping/>
  </p:clrMapOvr>
  <mc:AlternateContent xmlns:mc="http://schemas.openxmlformats.org/markup-compatibility/2006" xmlns:p14="http://schemas.microsoft.com/office/powerpoint/2010/main">
    <mc:Choice Requires="p14">
      <p:transition spd="med" p14:dur="700" advTm="22583">
        <p:fade/>
      </p:transition>
    </mc:Choice>
    <mc:Fallback xmlns="">
      <p:transition spd="med" advTm="2258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25013"/>
          </a:xfrm>
        </p:spPr>
        <p:txBody>
          <a:bodyPr/>
          <a:lstStyle/>
          <a:p>
            <a:r>
              <a:rPr lang="en-029" sz="4000" dirty="0" smtClean="0"/>
              <a:t>Post-cyberpunk</a:t>
            </a:r>
            <a:endParaRPr lang="en-029" sz="4000" dirty="0"/>
          </a:p>
        </p:txBody>
      </p:sp>
      <p:grpSp>
        <p:nvGrpSpPr>
          <p:cNvPr id="3" name="Group 2"/>
          <p:cNvGrpSpPr/>
          <p:nvPr/>
        </p:nvGrpSpPr>
        <p:grpSpPr>
          <a:xfrm>
            <a:off x="3121932" y="1175480"/>
            <a:ext cx="1506222" cy="2769049"/>
            <a:chOff x="9405470" y="1806200"/>
            <a:chExt cx="1506222" cy="2769049"/>
          </a:xfrm>
        </p:grpSpPr>
        <p:pic>
          <p:nvPicPr>
            <p:cNvPr id="4" name="Picture 8" descr="Image result for cyberpunk novel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405470" y="1806200"/>
              <a:ext cx="1506222" cy="2430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82844" y="4236695"/>
              <a:ext cx="938892" cy="338554"/>
            </a:xfrm>
            <a:prstGeom prst="rect">
              <a:avLst/>
            </a:prstGeom>
            <a:noFill/>
          </p:spPr>
          <p:txBody>
            <a:bodyPr wrap="square" rtlCol="0">
              <a:spAutoFit/>
            </a:bodyPr>
            <a:lstStyle/>
            <a:p>
              <a:pPr algn="ctr"/>
              <a:r>
                <a:rPr lang="en-029" sz="1600" dirty="0" smtClean="0"/>
                <a:t>1986</a:t>
              </a:r>
              <a:endParaRPr lang="en-029" sz="1600" dirty="0"/>
            </a:p>
          </p:txBody>
        </p:sp>
      </p:grpSp>
      <p:grpSp>
        <p:nvGrpSpPr>
          <p:cNvPr id="6" name="Group 5"/>
          <p:cNvGrpSpPr/>
          <p:nvPr/>
        </p:nvGrpSpPr>
        <p:grpSpPr>
          <a:xfrm>
            <a:off x="1186439" y="1237052"/>
            <a:ext cx="1469277" cy="2742923"/>
            <a:chOff x="-2888630" y="846813"/>
            <a:chExt cx="1469277" cy="2742923"/>
          </a:xfrm>
        </p:grpSpPr>
        <p:pic>
          <p:nvPicPr>
            <p:cNvPr id="7" name="Picture 12" descr="Image result for cyberpunk novel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88630" y="846813"/>
              <a:ext cx="1469277" cy="24224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97620" y="3251182"/>
              <a:ext cx="938892" cy="338554"/>
            </a:xfrm>
            <a:prstGeom prst="rect">
              <a:avLst/>
            </a:prstGeom>
            <a:noFill/>
          </p:spPr>
          <p:txBody>
            <a:bodyPr wrap="square" rtlCol="0">
              <a:spAutoFit/>
            </a:bodyPr>
            <a:lstStyle/>
            <a:p>
              <a:pPr algn="ctr"/>
              <a:r>
                <a:rPr lang="en-029" sz="1600" dirty="0" smtClean="0"/>
                <a:t>1986</a:t>
              </a:r>
              <a:endParaRPr lang="en-029" sz="1600" dirty="0"/>
            </a:p>
          </p:txBody>
        </p:sp>
      </p:grpSp>
      <p:grpSp>
        <p:nvGrpSpPr>
          <p:cNvPr id="9" name="Group 8"/>
          <p:cNvGrpSpPr/>
          <p:nvPr/>
        </p:nvGrpSpPr>
        <p:grpSpPr>
          <a:xfrm>
            <a:off x="4867484" y="1175480"/>
            <a:ext cx="1502229" cy="2744237"/>
            <a:chOff x="6237514" y="4043093"/>
            <a:chExt cx="1502229" cy="2744237"/>
          </a:xfrm>
        </p:grpSpPr>
        <p:pic>
          <p:nvPicPr>
            <p:cNvPr id="10" name="Picture 4" descr="Image result for cyberpunk novels"/>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9357" r="18819"/>
            <a:stretch/>
          </p:blipFill>
          <p:spPr bwMode="auto">
            <a:xfrm>
              <a:off x="6237514" y="4043093"/>
              <a:ext cx="1502229" cy="2429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12648" y="6448776"/>
              <a:ext cx="938892" cy="338554"/>
            </a:xfrm>
            <a:prstGeom prst="rect">
              <a:avLst/>
            </a:prstGeom>
            <a:noFill/>
          </p:spPr>
          <p:txBody>
            <a:bodyPr wrap="square" rtlCol="0">
              <a:spAutoFit/>
            </a:bodyPr>
            <a:lstStyle/>
            <a:p>
              <a:pPr algn="ctr"/>
              <a:r>
                <a:rPr lang="en-029" sz="1600" dirty="0" smtClean="0"/>
                <a:t>1992</a:t>
              </a:r>
              <a:endParaRPr lang="en-029" sz="1600" dirty="0"/>
            </a:p>
          </p:txBody>
        </p:sp>
      </p:grpSp>
      <p:grpSp>
        <p:nvGrpSpPr>
          <p:cNvPr id="12" name="Group 11"/>
          <p:cNvGrpSpPr/>
          <p:nvPr/>
        </p:nvGrpSpPr>
        <p:grpSpPr>
          <a:xfrm>
            <a:off x="6705318" y="1176106"/>
            <a:ext cx="1501934" cy="2768423"/>
            <a:chOff x="7151503" y="1249232"/>
            <a:chExt cx="1501934" cy="2768423"/>
          </a:xfrm>
        </p:grpSpPr>
        <p:pic>
          <p:nvPicPr>
            <p:cNvPr id="2050" name="Picture 2" descr="Related imag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51503" y="1249232"/>
              <a:ext cx="1501934" cy="24304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399547" y="3679101"/>
              <a:ext cx="938892" cy="338554"/>
            </a:xfrm>
            <a:prstGeom prst="rect">
              <a:avLst/>
            </a:prstGeom>
            <a:noFill/>
          </p:spPr>
          <p:txBody>
            <a:bodyPr wrap="square" rtlCol="0">
              <a:spAutoFit/>
            </a:bodyPr>
            <a:lstStyle/>
            <a:p>
              <a:pPr algn="ctr"/>
              <a:r>
                <a:rPr lang="en-029" sz="1600" dirty="0" smtClean="0"/>
                <a:t>1992</a:t>
              </a:r>
              <a:endParaRPr lang="en-029" sz="1600" dirty="0"/>
            </a:p>
          </p:txBody>
        </p:sp>
      </p:grpSp>
      <p:grpSp>
        <p:nvGrpSpPr>
          <p:cNvPr id="19" name="Group 18"/>
          <p:cNvGrpSpPr/>
          <p:nvPr/>
        </p:nvGrpSpPr>
        <p:grpSpPr>
          <a:xfrm>
            <a:off x="6705318" y="3985030"/>
            <a:ext cx="1478427" cy="2760990"/>
            <a:chOff x="342212" y="1336671"/>
            <a:chExt cx="1478427" cy="2760990"/>
          </a:xfrm>
        </p:grpSpPr>
        <p:sp>
          <p:nvSpPr>
            <p:cNvPr id="17" name="TextBox 16"/>
            <p:cNvSpPr txBox="1"/>
            <p:nvPr/>
          </p:nvSpPr>
          <p:spPr>
            <a:xfrm>
              <a:off x="610188" y="3759107"/>
              <a:ext cx="938892" cy="338554"/>
            </a:xfrm>
            <a:prstGeom prst="rect">
              <a:avLst/>
            </a:prstGeom>
            <a:noFill/>
          </p:spPr>
          <p:txBody>
            <a:bodyPr wrap="square" rtlCol="0">
              <a:spAutoFit/>
            </a:bodyPr>
            <a:lstStyle/>
            <a:p>
              <a:pPr algn="ctr"/>
              <a:r>
                <a:rPr lang="en-029" sz="1600" dirty="0" smtClean="0"/>
                <a:t>2012</a:t>
              </a:r>
              <a:endParaRPr lang="en-029" sz="1600" dirty="0"/>
            </a:p>
          </p:txBody>
        </p:sp>
        <p:pic>
          <p:nvPicPr>
            <p:cNvPr id="2052" name="Picture 4" descr="Image result for Nexus Trilogy"/>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42212" y="1336671"/>
              <a:ext cx="1478427" cy="2422436"/>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4867484" y="3985030"/>
            <a:ext cx="1531677" cy="2812752"/>
            <a:chOff x="-756297" y="4037084"/>
            <a:chExt cx="1540573" cy="2732489"/>
          </a:xfrm>
        </p:grpSpPr>
        <p:sp>
          <p:nvSpPr>
            <p:cNvPr id="23" name="TextBox 22"/>
            <p:cNvSpPr txBox="1"/>
            <p:nvPr/>
          </p:nvSpPr>
          <p:spPr>
            <a:xfrm>
              <a:off x="-482449" y="6431019"/>
              <a:ext cx="938892" cy="338554"/>
            </a:xfrm>
            <a:prstGeom prst="rect">
              <a:avLst/>
            </a:prstGeom>
            <a:noFill/>
          </p:spPr>
          <p:txBody>
            <a:bodyPr wrap="square" rtlCol="0">
              <a:spAutoFit/>
            </a:bodyPr>
            <a:lstStyle/>
            <a:p>
              <a:pPr algn="ctr"/>
              <a:r>
                <a:rPr lang="en-029" sz="1600" dirty="0" smtClean="0"/>
                <a:t>2011</a:t>
              </a:r>
              <a:endParaRPr lang="en-029" sz="1600" dirty="0"/>
            </a:p>
          </p:txBody>
        </p:sp>
        <p:pic>
          <p:nvPicPr>
            <p:cNvPr id="24" name="Picture 24" descr="https://images-na.ssl-images-amazon.com/images/I/51sb7itpNKL._SX322_BO1,204,203,200_.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6297" y="4037084"/>
              <a:ext cx="1540573" cy="2372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075244" y="3985030"/>
            <a:ext cx="1587016" cy="2751324"/>
            <a:chOff x="11199226" y="4018281"/>
            <a:chExt cx="1587016" cy="2751324"/>
          </a:xfrm>
        </p:grpSpPr>
        <p:sp>
          <p:nvSpPr>
            <p:cNvPr id="26" name="TextBox 25"/>
            <p:cNvSpPr txBox="1"/>
            <p:nvPr/>
          </p:nvSpPr>
          <p:spPr>
            <a:xfrm>
              <a:off x="11590817" y="6431051"/>
              <a:ext cx="938892" cy="338554"/>
            </a:xfrm>
            <a:prstGeom prst="rect">
              <a:avLst/>
            </a:prstGeom>
            <a:noFill/>
          </p:spPr>
          <p:txBody>
            <a:bodyPr wrap="square" rtlCol="0">
              <a:spAutoFit/>
            </a:bodyPr>
            <a:lstStyle/>
            <a:p>
              <a:pPr algn="ctr"/>
              <a:r>
                <a:rPr lang="en-029" sz="1600" dirty="0" smtClean="0"/>
                <a:t>2009</a:t>
              </a:r>
              <a:endParaRPr lang="en-029" sz="1600" dirty="0"/>
            </a:p>
          </p:txBody>
        </p:sp>
        <p:pic>
          <p:nvPicPr>
            <p:cNvPr id="27" name="Picture 2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199226" y="4018281"/>
              <a:ext cx="1587016" cy="2423899"/>
            </a:xfrm>
            <a:prstGeom prst="rect">
              <a:avLst/>
            </a:prstGeom>
          </p:spPr>
        </p:pic>
      </p:grpSp>
      <p:grpSp>
        <p:nvGrpSpPr>
          <p:cNvPr id="28" name="Group 27"/>
          <p:cNvGrpSpPr/>
          <p:nvPr/>
        </p:nvGrpSpPr>
        <p:grpSpPr>
          <a:xfrm>
            <a:off x="1165546" y="3991916"/>
            <a:ext cx="1473476" cy="2805866"/>
            <a:chOff x="8464412" y="268827"/>
            <a:chExt cx="1473476" cy="2805866"/>
          </a:xfrm>
        </p:grpSpPr>
        <p:sp>
          <p:nvSpPr>
            <p:cNvPr id="29" name="TextBox 28"/>
            <p:cNvSpPr txBox="1"/>
            <p:nvPr/>
          </p:nvSpPr>
          <p:spPr>
            <a:xfrm>
              <a:off x="8731704" y="2736139"/>
              <a:ext cx="938892" cy="338554"/>
            </a:xfrm>
            <a:prstGeom prst="rect">
              <a:avLst/>
            </a:prstGeom>
            <a:noFill/>
          </p:spPr>
          <p:txBody>
            <a:bodyPr wrap="square" rtlCol="0">
              <a:spAutoFit/>
            </a:bodyPr>
            <a:lstStyle/>
            <a:p>
              <a:pPr algn="ctr"/>
              <a:r>
                <a:rPr lang="en-029" sz="1600" dirty="0" smtClean="0"/>
                <a:t>1997</a:t>
              </a:r>
              <a:endParaRPr lang="en-029" sz="1600" dirty="0"/>
            </a:p>
          </p:txBody>
        </p:sp>
        <p:pic>
          <p:nvPicPr>
            <p:cNvPr id="30" name="Picture 22" descr="https://images-na.ssl-images-amazon.com/images/I/513PAC2QZAL._SX310_BO1,204,203,200_.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464412" y="268827"/>
              <a:ext cx="1473476" cy="244954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06615518"/>
      </p:ext>
    </p:extLst>
  </p:cSld>
  <p:clrMapOvr>
    <a:masterClrMapping/>
  </p:clrMapOvr>
  <mc:AlternateContent xmlns:mc="http://schemas.openxmlformats.org/markup-compatibility/2006" xmlns:p14="http://schemas.microsoft.com/office/powerpoint/2010/main">
    <mc:Choice Requires="p14">
      <p:transition spd="med" p14:dur="700" advTm="24549">
        <p:fade/>
      </p:transition>
    </mc:Choice>
    <mc:Fallback xmlns="">
      <p:transition spd="med" advTm="2454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396"/>
            <a:ext cx="9143999" cy="776348"/>
          </a:xfrm>
        </p:spPr>
        <p:txBody>
          <a:bodyPr/>
          <a:lstStyle/>
          <a:p>
            <a:r>
              <a:rPr lang="en-029" sz="4000" dirty="0" smtClean="0"/>
              <a:t>Classic dystopian films</a:t>
            </a:r>
            <a:endParaRPr lang="en-029" sz="4000" dirty="0"/>
          </a:p>
        </p:txBody>
      </p:sp>
      <p:grpSp>
        <p:nvGrpSpPr>
          <p:cNvPr id="15" name="Group 14"/>
          <p:cNvGrpSpPr/>
          <p:nvPr/>
        </p:nvGrpSpPr>
        <p:grpSpPr>
          <a:xfrm>
            <a:off x="1164176" y="1153849"/>
            <a:ext cx="1559954" cy="2548926"/>
            <a:chOff x="1164176" y="1153849"/>
            <a:chExt cx="1559954" cy="2548926"/>
          </a:xfrm>
        </p:grpSpPr>
        <p:sp>
          <p:nvSpPr>
            <p:cNvPr id="36" name="TextBox 35"/>
            <p:cNvSpPr txBox="1"/>
            <p:nvPr/>
          </p:nvSpPr>
          <p:spPr>
            <a:xfrm>
              <a:off x="1570074" y="3364221"/>
              <a:ext cx="748157" cy="338554"/>
            </a:xfrm>
            <a:prstGeom prst="rect">
              <a:avLst/>
            </a:prstGeom>
            <a:solidFill>
              <a:schemeClr val="bg1"/>
            </a:solidFill>
          </p:spPr>
          <p:txBody>
            <a:bodyPr wrap="square" rtlCol="0">
              <a:spAutoFit/>
            </a:bodyPr>
            <a:lstStyle/>
            <a:p>
              <a:pPr algn="ctr"/>
              <a:r>
                <a:rPr lang="en-029" sz="1600" dirty="0" smtClean="0"/>
                <a:t>1956</a:t>
              </a:r>
              <a:endParaRPr lang="en-029" sz="1600" dirty="0"/>
            </a:p>
          </p:txBody>
        </p:sp>
        <p:pic>
          <p:nvPicPr>
            <p:cNvPr id="37" name="Picture 2" descr="Related imag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4176" y="1153849"/>
              <a:ext cx="1559954" cy="2203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810843" y="1222223"/>
            <a:ext cx="1515068" cy="2482750"/>
            <a:chOff x="2162559" y="3002721"/>
            <a:chExt cx="1541164" cy="2529064"/>
          </a:xfrm>
        </p:grpSpPr>
        <p:pic>
          <p:nvPicPr>
            <p:cNvPr id="42" name="Picture 2" descr="Related imag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62559" y="3002721"/>
              <a:ext cx="1541164" cy="21841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410146" y="5186916"/>
              <a:ext cx="973058" cy="344869"/>
            </a:xfrm>
            <a:prstGeom prst="rect">
              <a:avLst/>
            </a:prstGeom>
            <a:solidFill>
              <a:schemeClr val="bg1"/>
            </a:solidFill>
          </p:spPr>
          <p:txBody>
            <a:bodyPr wrap="square" rtlCol="0">
              <a:spAutoFit/>
            </a:bodyPr>
            <a:lstStyle/>
            <a:p>
              <a:pPr algn="ctr"/>
              <a:r>
                <a:rPr lang="en-029" sz="1600" dirty="0" smtClean="0"/>
                <a:t>1966</a:t>
              </a:r>
              <a:endParaRPr lang="en-029" sz="1600" dirty="0"/>
            </a:p>
          </p:txBody>
        </p:sp>
      </p:grpSp>
      <p:grpSp>
        <p:nvGrpSpPr>
          <p:cNvPr id="53" name="Group 52"/>
          <p:cNvGrpSpPr/>
          <p:nvPr/>
        </p:nvGrpSpPr>
        <p:grpSpPr>
          <a:xfrm>
            <a:off x="3048452" y="1192081"/>
            <a:ext cx="1532144" cy="2573083"/>
            <a:chOff x="5000031" y="3843359"/>
            <a:chExt cx="1414430" cy="2573083"/>
          </a:xfrm>
        </p:grpSpPr>
        <p:pic>
          <p:nvPicPr>
            <p:cNvPr id="54" name="Picture 4" descr="Related image"/>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4743" t="1117" r="4349" b="2923"/>
            <a:stretch/>
          </p:blipFill>
          <p:spPr bwMode="auto">
            <a:xfrm>
              <a:off x="5000031" y="3843359"/>
              <a:ext cx="1414430" cy="219544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5268980" y="6077888"/>
              <a:ext cx="919370" cy="338554"/>
            </a:xfrm>
            <a:prstGeom prst="rect">
              <a:avLst/>
            </a:prstGeom>
            <a:noFill/>
          </p:spPr>
          <p:txBody>
            <a:bodyPr wrap="square" rtlCol="0">
              <a:spAutoFit/>
            </a:bodyPr>
            <a:lstStyle/>
            <a:p>
              <a:pPr algn="ctr"/>
              <a:r>
                <a:rPr lang="en-029" sz="1600" dirty="0" smtClean="0"/>
                <a:t>1959</a:t>
              </a:r>
              <a:endParaRPr lang="en-029" sz="1600" dirty="0"/>
            </a:p>
          </p:txBody>
        </p:sp>
      </p:grpSp>
      <p:grpSp>
        <p:nvGrpSpPr>
          <p:cNvPr id="59" name="Group 58"/>
          <p:cNvGrpSpPr/>
          <p:nvPr/>
        </p:nvGrpSpPr>
        <p:grpSpPr>
          <a:xfrm>
            <a:off x="5036802" y="1193891"/>
            <a:ext cx="1476669" cy="2564709"/>
            <a:chOff x="-805255" y="3943350"/>
            <a:chExt cx="1380707" cy="2510415"/>
          </a:xfrm>
        </p:grpSpPr>
        <p:pic>
          <p:nvPicPr>
            <p:cNvPr id="60" name="Picture 6" descr="Related imag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4055" t="2966" r="4335" b="3506"/>
            <a:stretch/>
          </p:blipFill>
          <p:spPr bwMode="auto">
            <a:xfrm>
              <a:off x="-805255" y="3943350"/>
              <a:ext cx="1380707" cy="215390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529746" y="6122378"/>
              <a:ext cx="919370" cy="331387"/>
            </a:xfrm>
            <a:prstGeom prst="rect">
              <a:avLst/>
            </a:prstGeom>
            <a:noFill/>
          </p:spPr>
          <p:txBody>
            <a:bodyPr wrap="square" rtlCol="0">
              <a:spAutoFit/>
            </a:bodyPr>
            <a:lstStyle/>
            <a:p>
              <a:pPr algn="ctr"/>
              <a:r>
                <a:rPr lang="en-029" sz="1600" dirty="0" smtClean="0"/>
                <a:t>1962</a:t>
              </a:r>
              <a:endParaRPr lang="en-029" sz="1600" dirty="0"/>
            </a:p>
          </p:txBody>
        </p:sp>
      </p:grpSp>
      <p:grpSp>
        <p:nvGrpSpPr>
          <p:cNvPr id="65" name="Group 64"/>
          <p:cNvGrpSpPr/>
          <p:nvPr/>
        </p:nvGrpSpPr>
        <p:grpSpPr>
          <a:xfrm>
            <a:off x="5036802" y="3950056"/>
            <a:ext cx="1532144" cy="2559945"/>
            <a:chOff x="8008053" y="2288782"/>
            <a:chExt cx="1551860" cy="2559945"/>
          </a:xfrm>
        </p:grpSpPr>
        <p:pic>
          <p:nvPicPr>
            <p:cNvPr id="66" name="Picture 8" descr="Related image"/>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2913" t="2520" r="3387" b="2135"/>
            <a:stretch/>
          </p:blipFill>
          <p:spPr bwMode="auto">
            <a:xfrm>
              <a:off x="8008053" y="2288782"/>
              <a:ext cx="1551860" cy="218230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8352303" y="4510173"/>
              <a:ext cx="919370" cy="338554"/>
            </a:xfrm>
            <a:prstGeom prst="rect">
              <a:avLst/>
            </a:prstGeom>
            <a:noFill/>
          </p:spPr>
          <p:txBody>
            <a:bodyPr wrap="square" rtlCol="0">
              <a:spAutoFit/>
            </a:bodyPr>
            <a:lstStyle/>
            <a:p>
              <a:pPr algn="ctr"/>
              <a:r>
                <a:rPr lang="en-029" sz="1600" dirty="0" smtClean="0"/>
                <a:t>1983</a:t>
              </a:r>
              <a:endParaRPr lang="en-029" sz="1600" dirty="0"/>
            </a:p>
          </p:txBody>
        </p:sp>
      </p:grpSp>
      <p:grpSp>
        <p:nvGrpSpPr>
          <p:cNvPr id="76" name="Group 75"/>
          <p:cNvGrpSpPr/>
          <p:nvPr/>
        </p:nvGrpSpPr>
        <p:grpSpPr>
          <a:xfrm>
            <a:off x="6849242" y="3907316"/>
            <a:ext cx="1476669" cy="2562072"/>
            <a:chOff x="6372117" y="2288782"/>
            <a:chExt cx="1514584" cy="2562072"/>
          </a:xfrm>
        </p:grpSpPr>
        <p:pic>
          <p:nvPicPr>
            <p:cNvPr id="77" name="Picture 6" descr="Related image"/>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372117" y="2288782"/>
              <a:ext cx="1514584" cy="2182304"/>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6607865" y="4512300"/>
              <a:ext cx="919370" cy="338554"/>
            </a:xfrm>
            <a:prstGeom prst="rect">
              <a:avLst/>
            </a:prstGeom>
            <a:noFill/>
          </p:spPr>
          <p:txBody>
            <a:bodyPr wrap="square" rtlCol="0">
              <a:spAutoFit/>
            </a:bodyPr>
            <a:lstStyle/>
            <a:p>
              <a:pPr algn="ctr"/>
              <a:r>
                <a:rPr lang="en-029" sz="1600" dirty="0" smtClean="0"/>
                <a:t>1983</a:t>
              </a:r>
              <a:endParaRPr lang="en-029" sz="1600" dirty="0"/>
            </a:p>
          </p:txBody>
        </p:sp>
      </p:grpSp>
      <p:grpSp>
        <p:nvGrpSpPr>
          <p:cNvPr id="16" name="Group 15"/>
          <p:cNvGrpSpPr/>
          <p:nvPr/>
        </p:nvGrpSpPr>
        <p:grpSpPr>
          <a:xfrm>
            <a:off x="3079488" y="3946403"/>
            <a:ext cx="1559954" cy="2563598"/>
            <a:chOff x="1150587" y="3907316"/>
            <a:chExt cx="1488805" cy="2563598"/>
          </a:xfrm>
        </p:grpSpPr>
        <p:pic>
          <p:nvPicPr>
            <p:cNvPr id="79" name="Picture 78"/>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50587" y="3907316"/>
              <a:ext cx="1488805" cy="2222917"/>
            </a:xfrm>
            <a:prstGeom prst="rect">
              <a:avLst/>
            </a:prstGeom>
            <a:ln>
              <a:solidFill>
                <a:schemeClr val="accent5">
                  <a:lumMod val="75000"/>
                </a:schemeClr>
              </a:solidFill>
            </a:ln>
          </p:spPr>
        </p:pic>
        <p:sp>
          <p:nvSpPr>
            <p:cNvPr id="80" name="TextBox 79"/>
            <p:cNvSpPr txBox="1"/>
            <p:nvPr/>
          </p:nvSpPr>
          <p:spPr>
            <a:xfrm>
              <a:off x="1422236" y="6132360"/>
              <a:ext cx="919370" cy="338554"/>
            </a:xfrm>
            <a:prstGeom prst="rect">
              <a:avLst/>
            </a:prstGeom>
            <a:noFill/>
          </p:spPr>
          <p:txBody>
            <a:bodyPr wrap="square" rtlCol="0">
              <a:spAutoFit/>
            </a:bodyPr>
            <a:lstStyle/>
            <a:p>
              <a:pPr algn="ctr"/>
              <a:r>
                <a:rPr lang="en-029" sz="1600" dirty="0" smtClean="0"/>
                <a:t>1968</a:t>
              </a:r>
              <a:endParaRPr lang="en-029" sz="1600" dirty="0"/>
            </a:p>
          </p:txBody>
        </p:sp>
      </p:grpSp>
      <p:grpSp>
        <p:nvGrpSpPr>
          <p:cNvPr id="27" name="Group 26"/>
          <p:cNvGrpSpPr/>
          <p:nvPr/>
        </p:nvGrpSpPr>
        <p:grpSpPr>
          <a:xfrm>
            <a:off x="1164177" y="3950056"/>
            <a:ext cx="1559954" cy="2541038"/>
            <a:chOff x="352700" y="1199007"/>
            <a:chExt cx="1730830" cy="2706946"/>
          </a:xfrm>
        </p:grpSpPr>
        <p:sp>
          <p:nvSpPr>
            <p:cNvPr id="28" name="TextBox 27"/>
            <p:cNvSpPr txBox="1"/>
            <p:nvPr/>
          </p:nvSpPr>
          <p:spPr>
            <a:xfrm>
              <a:off x="781826" y="3545294"/>
              <a:ext cx="872575" cy="360659"/>
            </a:xfrm>
            <a:prstGeom prst="rect">
              <a:avLst/>
            </a:prstGeom>
            <a:noFill/>
          </p:spPr>
          <p:txBody>
            <a:bodyPr wrap="square" rtlCol="0">
              <a:spAutoFit/>
            </a:bodyPr>
            <a:lstStyle/>
            <a:p>
              <a:pPr algn="ctr"/>
              <a:r>
                <a:rPr lang="en-029" sz="1600" dirty="0" smtClean="0"/>
                <a:t>1965</a:t>
              </a:r>
              <a:endParaRPr lang="en-029" sz="1600" dirty="0"/>
            </a:p>
          </p:txBody>
        </p:sp>
        <p:pic>
          <p:nvPicPr>
            <p:cNvPr id="29" name="Picture 28" descr="Image result for alphaville film poster"/>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l="6638" t="5749" r="5861" b="5306"/>
            <a:stretch/>
          </p:blipFill>
          <p:spPr bwMode="auto">
            <a:xfrm>
              <a:off x="352700" y="1199007"/>
              <a:ext cx="1730830" cy="2351315"/>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59830613"/>
      </p:ext>
    </p:extLst>
  </p:cSld>
  <p:clrMapOvr>
    <a:masterClrMapping/>
  </p:clrMapOvr>
  <mc:AlternateContent xmlns:mc="http://schemas.openxmlformats.org/markup-compatibility/2006" xmlns:p14="http://schemas.microsoft.com/office/powerpoint/2010/main">
    <mc:Choice Requires="p14">
      <p:transition spd="med" p14:dur="700" advTm="52201">
        <p:fade/>
      </p:transition>
    </mc:Choice>
    <mc:Fallback xmlns="">
      <p:transition spd="med" advTm="5220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45237" y="1186473"/>
            <a:ext cx="1467741" cy="2617498"/>
            <a:chOff x="3028099" y="3781888"/>
            <a:chExt cx="1467741" cy="2489283"/>
          </a:xfrm>
        </p:grpSpPr>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28099" y="3781888"/>
              <a:ext cx="1467741" cy="2185843"/>
            </a:xfrm>
            <a:prstGeom prst="rect">
              <a:avLst/>
            </a:prstGeom>
          </p:spPr>
        </p:pic>
        <p:sp>
          <p:nvSpPr>
            <p:cNvPr id="6" name="TextBox 5"/>
            <p:cNvSpPr txBox="1"/>
            <p:nvPr/>
          </p:nvSpPr>
          <p:spPr>
            <a:xfrm>
              <a:off x="3280775" y="5967731"/>
              <a:ext cx="919370" cy="303440"/>
            </a:xfrm>
            <a:prstGeom prst="rect">
              <a:avLst/>
            </a:prstGeom>
            <a:noFill/>
          </p:spPr>
          <p:txBody>
            <a:bodyPr wrap="square" rtlCol="0">
              <a:spAutoFit/>
            </a:bodyPr>
            <a:lstStyle/>
            <a:p>
              <a:pPr algn="ctr"/>
              <a:r>
                <a:rPr lang="en-029" sz="1350" dirty="0" smtClean="0"/>
                <a:t>1976</a:t>
              </a:r>
              <a:endParaRPr lang="en-029" sz="1350" dirty="0"/>
            </a:p>
          </p:txBody>
        </p:sp>
      </p:grpSp>
      <p:grpSp>
        <p:nvGrpSpPr>
          <p:cNvPr id="8" name="Group 7"/>
          <p:cNvGrpSpPr/>
          <p:nvPr/>
        </p:nvGrpSpPr>
        <p:grpSpPr>
          <a:xfrm>
            <a:off x="3794150" y="1186472"/>
            <a:ext cx="1465803" cy="2617497"/>
            <a:chOff x="1140263" y="2063879"/>
            <a:chExt cx="1465803" cy="2489282"/>
          </a:xfrm>
        </p:grpSpPr>
        <p:pic>
          <p:nvPicPr>
            <p:cNvPr id="3" name="Picture 2" descr="Image result for soylent green movi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40263" y="2063879"/>
              <a:ext cx="1465803" cy="21858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83949" y="4249721"/>
              <a:ext cx="919370" cy="303440"/>
            </a:xfrm>
            <a:prstGeom prst="rect">
              <a:avLst/>
            </a:prstGeom>
            <a:noFill/>
          </p:spPr>
          <p:txBody>
            <a:bodyPr wrap="square" rtlCol="0">
              <a:spAutoFit/>
            </a:bodyPr>
            <a:lstStyle/>
            <a:p>
              <a:pPr algn="ctr"/>
              <a:r>
                <a:rPr lang="en-029" sz="1350" dirty="0" smtClean="0"/>
                <a:t>1973</a:t>
              </a:r>
              <a:endParaRPr lang="en-029" sz="1350" dirty="0"/>
            </a:p>
          </p:txBody>
        </p:sp>
      </p:grpSp>
      <p:grpSp>
        <p:nvGrpSpPr>
          <p:cNvPr id="26" name="Group 25"/>
          <p:cNvGrpSpPr/>
          <p:nvPr/>
        </p:nvGrpSpPr>
        <p:grpSpPr>
          <a:xfrm>
            <a:off x="2139658" y="1186472"/>
            <a:ext cx="1461408" cy="2617497"/>
            <a:chOff x="3846088" y="451002"/>
            <a:chExt cx="1461408" cy="2511186"/>
          </a:xfrm>
        </p:grpSpPr>
        <p:pic>
          <p:nvPicPr>
            <p:cNvPr id="6146" name="Picture 2" descr="Related imag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16495" r="16598"/>
            <a:stretch/>
          </p:blipFill>
          <p:spPr bwMode="auto">
            <a:xfrm>
              <a:off x="3846088" y="451002"/>
              <a:ext cx="1461408" cy="218419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25639" y="2658748"/>
              <a:ext cx="919370" cy="303440"/>
            </a:xfrm>
            <a:prstGeom prst="rect">
              <a:avLst/>
            </a:prstGeom>
            <a:noFill/>
          </p:spPr>
          <p:txBody>
            <a:bodyPr wrap="square" rtlCol="0">
              <a:spAutoFit/>
            </a:bodyPr>
            <a:lstStyle/>
            <a:p>
              <a:pPr algn="ctr"/>
              <a:r>
                <a:rPr lang="en-029" sz="1350" dirty="0" smtClean="0"/>
                <a:t>1972</a:t>
              </a:r>
              <a:endParaRPr lang="en-029" sz="1350" dirty="0"/>
            </a:p>
          </p:txBody>
        </p:sp>
      </p:grpSp>
      <p:grpSp>
        <p:nvGrpSpPr>
          <p:cNvPr id="24" name="Group 23"/>
          <p:cNvGrpSpPr/>
          <p:nvPr/>
        </p:nvGrpSpPr>
        <p:grpSpPr>
          <a:xfrm>
            <a:off x="2153415" y="3938385"/>
            <a:ext cx="1483297" cy="2491509"/>
            <a:chOff x="4712094" y="2826748"/>
            <a:chExt cx="1483297" cy="2491509"/>
          </a:xfrm>
        </p:grpSpPr>
        <p:pic>
          <p:nvPicPr>
            <p:cNvPr id="11" name="Picture 6" descr="Image result for handmaid's tale 1990 movi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12094" y="2826748"/>
              <a:ext cx="1483297" cy="218419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963256" y="5014817"/>
              <a:ext cx="919370" cy="303440"/>
            </a:xfrm>
            <a:prstGeom prst="rect">
              <a:avLst/>
            </a:prstGeom>
            <a:noFill/>
            <a:ln>
              <a:solidFill>
                <a:schemeClr val="bg1">
                  <a:lumMod val="75000"/>
                </a:schemeClr>
              </a:solidFill>
            </a:ln>
          </p:spPr>
          <p:txBody>
            <a:bodyPr wrap="square" rtlCol="0">
              <a:spAutoFit/>
            </a:bodyPr>
            <a:lstStyle/>
            <a:p>
              <a:pPr algn="ctr"/>
              <a:r>
                <a:rPr lang="en-029" sz="1350" dirty="0" smtClean="0"/>
                <a:t>1990</a:t>
              </a:r>
              <a:endParaRPr lang="en-029" sz="1350" dirty="0"/>
            </a:p>
          </p:txBody>
        </p:sp>
      </p:grpSp>
      <p:grpSp>
        <p:nvGrpSpPr>
          <p:cNvPr id="14" name="Group 13"/>
          <p:cNvGrpSpPr/>
          <p:nvPr/>
        </p:nvGrpSpPr>
        <p:grpSpPr>
          <a:xfrm>
            <a:off x="3807246" y="3915578"/>
            <a:ext cx="1469073" cy="2479972"/>
            <a:chOff x="5005315" y="3229721"/>
            <a:chExt cx="1516708" cy="2479972"/>
          </a:xfrm>
        </p:grpSpPr>
        <p:sp>
          <p:nvSpPr>
            <p:cNvPr id="20" name="TextBox 19"/>
            <p:cNvSpPr txBox="1"/>
            <p:nvPr/>
          </p:nvSpPr>
          <p:spPr>
            <a:xfrm>
              <a:off x="5290628" y="5406253"/>
              <a:ext cx="919370" cy="303440"/>
            </a:xfrm>
            <a:prstGeom prst="rect">
              <a:avLst/>
            </a:prstGeom>
            <a:noFill/>
          </p:spPr>
          <p:txBody>
            <a:bodyPr wrap="square" rtlCol="0">
              <a:spAutoFit/>
            </a:bodyPr>
            <a:lstStyle/>
            <a:p>
              <a:pPr algn="ctr"/>
              <a:r>
                <a:rPr lang="en-029" sz="1350" dirty="0" smtClean="0"/>
                <a:t>1996</a:t>
              </a:r>
              <a:endParaRPr lang="en-029" sz="1350" dirty="0"/>
            </a:p>
          </p:txBody>
        </p:sp>
        <p:pic>
          <p:nvPicPr>
            <p:cNvPr id="6152" name="Picture 8" descr="Image result for 12 Monkeys"/>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1634" t="2520" r="4961" b="3097"/>
            <a:stretch/>
          </p:blipFill>
          <p:spPr bwMode="auto">
            <a:xfrm>
              <a:off x="5005315" y="3229721"/>
              <a:ext cx="1516708" cy="2185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5481851" y="3860182"/>
            <a:ext cx="1465803" cy="2538337"/>
            <a:chOff x="4724442" y="3953465"/>
            <a:chExt cx="1383901" cy="2505982"/>
          </a:xfrm>
        </p:grpSpPr>
        <p:sp>
          <p:nvSpPr>
            <p:cNvPr id="18" name="TextBox 17"/>
            <p:cNvSpPr txBox="1"/>
            <p:nvPr/>
          </p:nvSpPr>
          <p:spPr>
            <a:xfrm>
              <a:off x="4951640" y="6156007"/>
              <a:ext cx="919370" cy="303440"/>
            </a:xfrm>
            <a:prstGeom prst="rect">
              <a:avLst/>
            </a:prstGeom>
            <a:noFill/>
          </p:spPr>
          <p:txBody>
            <a:bodyPr wrap="square" rtlCol="0">
              <a:spAutoFit/>
            </a:bodyPr>
            <a:lstStyle/>
            <a:p>
              <a:pPr algn="ctr"/>
              <a:r>
                <a:rPr lang="en-029" sz="1350" dirty="0" smtClean="0"/>
                <a:t>1998</a:t>
              </a:r>
              <a:endParaRPr lang="en-029" sz="1350" dirty="0"/>
            </a:p>
          </p:txBody>
        </p:sp>
        <p:pic>
          <p:nvPicPr>
            <p:cNvPr id="6156" name="Picture 12" descr="Related image"/>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724442" y="3953465"/>
              <a:ext cx="1383901" cy="21816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7113862" y="1186474"/>
            <a:ext cx="1460579" cy="2670739"/>
            <a:chOff x="1214002" y="1179375"/>
            <a:chExt cx="1460579" cy="2433085"/>
          </a:xfrm>
        </p:grpSpPr>
        <p:pic>
          <p:nvPicPr>
            <p:cNvPr id="36" name="Picture 35"/>
            <p:cNvPicPr>
              <a:picLocks noChangeAspect="1"/>
            </p:cNvPicPr>
            <p:nvPr/>
          </p:nvPicPr>
          <p:blipFill rotWithShape="1">
            <a:blip r:embed="rId12" cstate="email">
              <a:extLst>
                <a:ext uri="{28A0092B-C50C-407E-A947-70E740481C1C}">
                  <a14:useLocalDpi xmlns:a14="http://schemas.microsoft.com/office/drawing/2010/main" val="0"/>
                </a:ext>
              </a:extLst>
            </a:blip>
            <a:srcRect l="15914" t="3435" r="16714" b="-1320"/>
            <a:stretch/>
          </p:blipFill>
          <p:spPr>
            <a:xfrm>
              <a:off x="1214002" y="1179375"/>
              <a:ext cx="1460579" cy="2146220"/>
            </a:xfrm>
            <a:prstGeom prst="rect">
              <a:avLst/>
            </a:prstGeom>
            <a:ln>
              <a:noFill/>
            </a:ln>
          </p:spPr>
        </p:pic>
        <p:sp>
          <p:nvSpPr>
            <p:cNvPr id="37" name="TextBox 36"/>
            <p:cNvSpPr txBox="1"/>
            <p:nvPr/>
          </p:nvSpPr>
          <p:spPr>
            <a:xfrm>
              <a:off x="1632527" y="3315347"/>
              <a:ext cx="623527" cy="297113"/>
            </a:xfrm>
            <a:prstGeom prst="rect">
              <a:avLst/>
            </a:prstGeom>
            <a:noFill/>
            <a:ln>
              <a:noFill/>
            </a:ln>
          </p:spPr>
          <p:txBody>
            <a:bodyPr wrap="square" rtlCol="0">
              <a:spAutoFit/>
            </a:bodyPr>
            <a:lstStyle/>
            <a:p>
              <a:pPr algn="ctr"/>
              <a:r>
                <a:rPr lang="en-029" sz="1350" dirty="0" smtClean="0"/>
                <a:t>1982</a:t>
              </a:r>
              <a:endParaRPr lang="en-029" sz="1350" dirty="0"/>
            </a:p>
          </p:txBody>
        </p:sp>
      </p:grpSp>
      <p:grpSp>
        <p:nvGrpSpPr>
          <p:cNvPr id="38" name="Group 37"/>
          <p:cNvGrpSpPr/>
          <p:nvPr/>
        </p:nvGrpSpPr>
        <p:grpSpPr>
          <a:xfrm>
            <a:off x="478036" y="1186472"/>
            <a:ext cx="1504845" cy="2575757"/>
            <a:chOff x="457415" y="1444532"/>
            <a:chExt cx="1504845" cy="2575757"/>
          </a:xfrm>
        </p:grpSpPr>
        <p:sp>
          <p:nvSpPr>
            <p:cNvPr id="39" name="TextBox 38"/>
            <p:cNvSpPr txBox="1"/>
            <p:nvPr/>
          </p:nvSpPr>
          <p:spPr>
            <a:xfrm>
              <a:off x="744332" y="3716849"/>
              <a:ext cx="919370" cy="303440"/>
            </a:xfrm>
            <a:prstGeom prst="rect">
              <a:avLst/>
            </a:prstGeom>
            <a:noFill/>
            <a:ln>
              <a:noFill/>
            </a:ln>
          </p:spPr>
          <p:txBody>
            <a:bodyPr wrap="square" rtlCol="0">
              <a:spAutoFit/>
            </a:bodyPr>
            <a:lstStyle/>
            <a:p>
              <a:pPr algn="ctr"/>
              <a:r>
                <a:rPr lang="en-029" sz="1350" dirty="0" smtClean="0"/>
                <a:t>1971</a:t>
              </a:r>
              <a:endParaRPr lang="en-029" sz="1350" dirty="0"/>
            </a:p>
          </p:txBody>
        </p:sp>
        <p:pic>
          <p:nvPicPr>
            <p:cNvPr id="40" name="Picture 10" descr="Image result for THX 1138"/>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57415" y="1444532"/>
              <a:ext cx="1504845" cy="2277466"/>
            </a:xfrm>
            <a:prstGeom prst="rect">
              <a:avLst/>
            </a:prstGeom>
            <a:solidFill>
              <a:srgbClr val="FFFFFF"/>
            </a:solidFill>
            <a:ln>
              <a:solidFill>
                <a:schemeClr val="accent1">
                  <a:lumMod val="75000"/>
                </a:schemeClr>
              </a:solidFill>
            </a:ln>
          </p:spPr>
        </p:pic>
      </p:grpSp>
      <p:grpSp>
        <p:nvGrpSpPr>
          <p:cNvPr id="41" name="Group 40"/>
          <p:cNvGrpSpPr/>
          <p:nvPr/>
        </p:nvGrpSpPr>
        <p:grpSpPr>
          <a:xfrm>
            <a:off x="7122056" y="3903807"/>
            <a:ext cx="1452385" cy="2466497"/>
            <a:chOff x="4242393" y="4170794"/>
            <a:chExt cx="1496257" cy="2466497"/>
          </a:xfrm>
        </p:grpSpPr>
        <p:pic>
          <p:nvPicPr>
            <p:cNvPr id="42" name="Picture 10" descr="Related image"/>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242393" y="4170794"/>
              <a:ext cx="1496257" cy="215175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678757" y="6331392"/>
              <a:ext cx="623527" cy="305899"/>
            </a:xfrm>
            <a:prstGeom prst="rect">
              <a:avLst/>
            </a:prstGeom>
            <a:noFill/>
            <a:ln>
              <a:noFill/>
            </a:ln>
          </p:spPr>
          <p:txBody>
            <a:bodyPr wrap="square" rtlCol="0">
              <a:spAutoFit/>
            </a:bodyPr>
            <a:lstStyle/>
            <a:p>
              <a:pPr algn="ctr"/>
              <a:r>
                <a:rPr lang="en-029" sz="1350" dirty="0" smtClean="0"/>
                <a:t>1999</a:t>
              </a:r>
              <a:endParaRPr lang="en-029" sz="1350" dirty="0"/>
            </a:p>
          </p:txBody>
        </p:sp>
      </p:grpSp>
      <p:sp>
        <p:nvSpPr>
          <p:cNvPr id="47" name="Title 1"/>
          <p:cNvSpPr>
            <a:spLocks noGrp="1"/>
          </p:cNvSpPr>
          <p:nvPr>
            <p:ph type="title"/>
          </p:nvPr>
        </p:nvSpPr>
        <p:spPr>
          <a:xfrm>
            <a:off x="0" y="148396"/>
            <a:ext cx="9143999" cy="776348"/>
          </a:xfrm>
        </p:spPr>
        <p:txBody>
          <a:bodyPr/>
          <a:lstStyle/>
          <a:p>
            <a:r>
              <a:rPr lang="en-029" sz="4000" dirty="0" smtClean="0"/>
              <a:t>Neo-classic dystopian films</a:t>
            </a:r>
            <a:endParaRPr lang="en-029" sz="4000" dirty="0"/>
          </a:p>
        </p:txBody>
      </p:sp>
      <p:grpSp>
        <p:nvGrpSpPr>
          <p:cNvPr id="51" name="Group 50"/>
          <p:cNvGrpSpPr/>
          <p:nvPr/>
        </p:nvGrpSpPr>
        <p:grpSpPr>
          <a:xfrm>
            <a:off x="478036" y="3938385"/>
            <a:ext cx="1521953" cy="2535894"/>
            <a:chOff x="3150983" y="1232807"/>
            <a:chExt cx="1443150" cy="2457165"/>
          </a:xfrm>
        </p:grpSpPr>
        <p:pic>
          <p:nvPicPr>
            <p:cNvPr id="52" name="Picture 2" descr="Image result"/>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150983" y="1232807"/>
              <a:ext cx="1443150" cy="213141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3483972" y="3389890"/>
              <a:ext cx="748157" cy="300082"/>
            </a:xfrm>
            <a:prstGeom prst="rect">
              <a:avLst/>
            </a:prstGeom>
            <a:noFill/>
          </p:spPr>
          <p:txBody>
            <a:bodyPr wrap="square" rtlCol="0">
              <a:spAutoFit/>
            </a:bodyPr>
            <a:lstStyle/>
            <a:p>
              <a:pPr algn="ctr"/>
              <a:r>
                <a:rPr lang="en-029" sz="1350" dirty="0" smtClean="0"/>
                <a:t>1984</a:t>
              </a:r>
              <a:endParaRPr lang="en-029" sz="1350" dirty="0"/>
            </a:p>
          </p:txBody>
        </p:sp>
      </p:gr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062615063"/>
      </p:ext>
    </p:extLst>
  </p:cSld>
  <p:clrMapOvr>
    <a:masterClrMapping/>
  </p:clrMapOvr>
  <mc:AlternateContent xmlns:mc="http://schemas.openxmlformats.org/markup-compatibility/2006" xmlns:p14="http://schemas.microsoft.com/office/powerpoint/2010/main">
    <mc:Choice Requires="p14">
      <p:transition spd="med" p14:dur="700" advTm="30725">
        <p:fade/>
      </p:transition>
    </mc:Choice>
    <mc:Fallback xmlns="">
      <p:transition spd="med" advTm="3072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8814"/>
            <a:ext cx="9143999" cy="795465"/>
          </a:xfrm>
        </p:spPr>
        <p:txBody>
          <a:bodyPr/>
          <a:lstStyle/>
          <a:p>
            <a:r>
              <a:rPr lang="en-029" sz="4000" dirty="0" smtClean="0"/>
              <a:t>Contemporary dystopian films</a:t>
            </a:r>
            <a:endParaRPr lang="en-029" sz="4000" dirty="0"/>
          </a:p>
        </p:txBody>
      </p:sp>
      <p:grpSp>
        <p:nvGrpSpPr>
          <p:cNvPr id="9219" name="Group 9218"/>
          <p:cNvGrpSpPr/>
          <p:nvPr/>
        </p:nvGrpSpPr>
        <p:grpSpPr>
          <a:xfrm>
            <a:off x="5552434" y="1367762"/>
            <a:ext cx="1470644" cy="2487697"/>
            <a:chOff x="601180" y="4183208"/>
            <a:chExt cx="1470644" cy="2563480"/>
          </a:xfrm>
        </p:grpSpPr>
        <p:pic>
          <p:nvPicPr>
            <p:cNvPr id="37" name="Picture 3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1180" y="4183208"/>
              <a:ext cx="1470644" cy="2237986"/>
            </a:xfrm>
            <a:prstGeom prst="rect">
              <a:avLst/>
            </a:prstGeom>
            <a:ln>
              <a:noFill/>
            </a:ln>
          </p:spPr>
        </p:pic>
        <p:sp>
          <p:nvSpPr>
            <p:cNvPr id="38" name="TextBox 37"/>
            <p:cNvSpPr txBox="1"/>
            <p:nvPr/>
          </p:nvSpPr>
          <p:spPr>
            <a:xfrm>
              <a:off x="1008783" y="6431807"/>
              <a:ext cx="655438" cy="314881"/>
            </a:xfrm>
            <a:prstGeom prst="rect">
              <a:avLst/>
            </a:prstGeom>
            <a:noFill/>
            <a:ln>
              <a:noFill/>
            </a:ln>
          </p:spPr>
          <p:txBody>
            <a:bodyPr wrap="square" rtlCol="0">
              <a:spAutoFit/>
            </a:bodyPr>
            <a:lstStyle/>
            <a:p>
              <a:pPr algn="ctr"/>
              <a:r>
                <a:rPr lang="en-029" sz="1350" dirty="0" smtClean="0"/>
                <a:t>2009</a:t>
              </a:r>
              <a:endParaRPr lang="en-029" sz="1350" dirty="0"/>
            </a:p>
          </p:txBody>
        </p:sp>
      </p:grpSp>
      <p:grpSp>
        <p:nvGrpSpPr>
          <p:cNvPr id="50" name="Group 49"/>
          <p:cNvGrpSpPr/>
          <p:nvPr/>
        </p:nvGrpSpPr>
        <p:grpSpPr>
          <a:xfrm>
            <a:off x="3851328" y="1361106"/>
            <a:ext cx="1467741" cy="2494353"/>
            <a:chOff x="7657854" y="3308519"/>
            <a:chExt cx="1537458" cy="2489284"/>
          </a:xfrm>
        </p:grpSpPr>
        <p:pic>
          <p:nvPicPr>
            <p:cNvPr id="51" name="Picture 4" descr="Related imag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57854" y="3308519"/>
              <a:ext cx="1537458" cy="218584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915586" y="5494363"/>
              <a:ext cx="919370" cy="303440"/>
            </a:xfrm>
            <a:prstGeom prst="rect">
              <a:avLst/>
            </a:prstGeom>
            <a:noFill/>
          </p:spPr>
          <p:txBody>
            <a:bodyPr wrap="square" rtlCol="0">
              <a:spAutoFit/>
            </a:bodyPr>
            <a:lstStyle/>
            <a:p>
              <a:pPr algn="ctr"/>
              <a:r>
                <a:rPr lang="en-029" sz="1350" dirty="0" smtClean="0"/>
                <a:t>2006</a:t>
              </a:r>
              <a:endParaRPr lang="en-029" sz="1350" dirty="0"/>
            </a:p>
          </p:txBody>
        </p:sp>
      </p:grpSp>
      <p:grpSp>
        <p:nvGrpSpPr>
          <p:cNvPr id="29" name="Group 28"/>
          <p:cNvGrpSpPr/>
          <p:nvPr/>
        </p:nvGrpSpPr>
        <p:grpSpPr>
          <a:xfrm>
            <a:off x="5532302" y="3910175"/>
            <a:ext cx="1476300" cy="2492371"/>
            <a:chOff x="2381075" y="4208188"/>
            <a:chExt cx="1453289" cy="2471778"/>
          </a:xfrm>
        </p:grpSpPr>
        <p:pic>
          <p:nvPicPr>
            <p:cNvPr id="39" name="Picture 3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381075" y="4208188"/>
              <a:ext cx="1453289" cy="2165879"/>
            </a:xfrm>
            <a:prstGeom prst="rect">
              <a:avLst/>
            </a:prstGeom>
            <a:ln>
              <a:noFill/>
            </a:ln>
          </p:spPr>
        </p:pic>
        <p:sp>
          <p:nvSpPr>
            <p:cNvPr id="40" name="TextBox 39"/>
            <p:cNvSpPr txBox="1"/>
            <p:nvPr/>
          </p:nvSpPr>
          <p:spPr>
            <a:xfrm>
              <a:off x="2795955" y="6374067"/>
              <a:ext cx="623527" cy="305899"/>
            </a:xfrm>
            <a:prstGeom prst="rect">
              <a:avLst/>
            </a:prstGeom>
            <a:noFill/>
            <a:ln>
              <a:noFill/>
            </a:ln>
          </p:spPr>
          <p:txBody>
            <a:bodyPr wrap="square" rtlCol="0">
              <a:spAutoFit/>
            </a:bodyPr>
            <a:lstStyle/>
            <a:p>
              <a:pPr algn="ctr"/>
              <a:r>
                <a:rPr lang="en-029" sz="1350" dirty="0" smtClean="0"/>
                <a:t>2017</a:t>
              </a:r>
              <a:endParaRPr lang="en-029" sz="1350" dirty="0"/>
            </a:p>
          </p:txBody>
        </p:sp>
      </p:grpSp>
      <p:grpSp>
        <p:nvGrpSpPr>
          <p:cNvPr id="69" name="Group 68"/>
          <p:cNvGrpSpPr/>
          <p:nvPr/>
        </p:nvGrpSpPr>
        <p:grpSpPr>
          <a:xfrm>
            <a:off x="7221833" y="3882257"/>
            <a:ext cx="1492055" cy="2519127"/>
            <a:chOff x="5908173" y="1356261"/>
            <a:chExt cx="1535055" cy="2519127"/>
          </a:xfrm>
        </p:grpSpPr>
        <p:pic>
          <p:nvPicPr>
            <p:cNvPr id="70" name="Picture 2" descr="Michael B. Jordan and Michael Shannon in Fahrenheit 451 (2018)"/>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08173" y="1356261"/>
              <a:ext cx="1535055" cy="2184053"/>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6199498" y="3566633"/>
              <a:ext cx="973058" cy="308755"/>
            </a:xfrm>
            <a:prstGeom prst="rect">
              <a:avLst/>
            </a:prstGeom>
            <a:noFill/>
          </p:spPr>
          <p:txBody>
            <a:bodyPr wrap="square" rtlCol="0">
              <a:spAutoFit/>
            </a:bodyPr>
            <a:lstStyle/>
            <a:p>
              <a:pPr algn="ctr"/>
              <a:r>
                <a:rPr lang="en-029" sz="1350" dirty="0" smtClean="0"/>
                <a:t>2018</a:t>
              </a:r>
              <a:endParaRPr lang="en-029" sz="1350" dirty="0"/>
            </a:p>
          </p:txBody>
        </p:sp>
      </p:grpSp>
      <p:grpSp>
        <p:nvGrpSpPr>
          <p:cNvPr id="9235" name="Group 9234"/>
          <p:cNvGrpSpPr/>
          <p:nvPr/>
        </p:nvGrpSpPr>
        <p:grpSpPr>
          <a:xfrm>
            <a:off x="402515" y="1421575"/>
            <a:ext cx="1422932" cy="2498686"/>
            <a:chOff x="402515" y="1421575"/>
            <a:chExt cx="1422932" cy="2498686"/>
          </a:xfrm>
        </p:grpSpPr>
        <p:pic>
          <p:nvPicPr>
            <p:cNvPr id="79" name="Picture 14" descr="Image result for dystopian movie posters"/>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02515" y="1421575"/>
              <a:ext cx="1422932" cy="216564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851294" y="3614362"/>
              <a:ext cx="623527" cy="305899"/>
            </a:xfrm>
            <a:prstGeom prst="rect">
              <a:avLst/>
            </a:prstGeom>
            <a:noFill/>
            <a:ln>
              <a:noFill/>
            </a:ln>
          </p:spPr>
          <p:txBody>
            <a:bodyPr wrap="square" rtlCol="0">
              <a:spAutoFit/>
            </a:bodyPr>
            <a:lstStyle/>
            <a:p>
              <a:pPr algn="ctr"/>
              <a:r>
                <a:rPr lang="en-029" sz="1350" dirty="0" smtClean="0"/>
                <a:t>2004</a:t>
              </a:r>
              <a:endParaRPr lang="en-029" sz="1350" dirty="0"/>
            </a:p>
          </p:txBody>
        </p:sp>
      </p:grpSp>
      <p:grpSp>
        <p:nvGrpSpPr>
          <p:cNvPr id="9221" name="Group 9220"/>
          <p:cNvGrpSpPr/>
          <p:nvPr/>
        </p:nvGrpSpPr>
        <p:grpSpPr>
          <a:xfrm>
            <a:off x="2064295" y="3882257"/>
            <a:ext cx="1473440" cy="2490351"/>
            <a:chOff x="7259715" y="1300650"/>
            <a:chExt cx="1473440" cy="2490351"/>
          </a:xfrm>
        </p:grpSpPr>
        <p:pic>
          <p:nvPicPr>
            <p:cNvPr id="9232" name="Picture 16" descr="Related image"/>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259715" y="1300650"/>
              <a:ext cx="1473440" cy="218363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7636574" y="3485429"/>
              <a:ext cx="655438" cy="305572"/>
            </a:xfrm>
            <a:prstGeom prst="rect">
              <a:avLst/>
            </a:prstGeom>
            <a:noFill/>
            <a:ln>
              <a:noFill/>
            </a:ln>
          </p:spPr>
          <p:txBody>
            <a:bodyPr wrap="square" rtlCol="0">
              <a:spAutoFit/>
            </a:bodyPr>
            <a:lstStyle/>
            <a:p>
              <a:pPr algn="ctr"/>
              <a:r>
                <a:rPr lang="en-029" sz="1350" dirty="0" smtClean="0"/>
                <a:t>2014</a:t>
              </a:r>
              <a:endParaRPr lang="en-029" sz="1350" dirty="0"/>
            </a:p>
          </p:txBody>
        </p:sp>
      </p:grpSp>
      <p:grpSp>
        <p:nvGrpSpPr>
          <p:cNvPr id="9223" name="Group 9222"/>
          <p:cNvGrpSpPr/>
          <p:nvPr/>
        </p:nvGrpSpPr>
        <p:grpSpPr>
          <a:xfrm>
            <a:off x="3841554" y="3882431"/>
            <a:ext cx="1477515" cy="2520115"/>
            <a:chOff x="505366" y="3858965"/>
            <a:chExt cx="1477515" cy="2520115"/>
          </a:xfrm>
        </p:grpSpPr>
        <p:sp>
          <p:nvSpPr>
            <p:cNvPr id="64" name="TextBox 63"/>
            <p:cNvSpPr txBox="1"/>
            <p:nvPr/>
          </p:nvSpPr>
          <p:spPr>
            <a:xfrm>
              <a:off x="912358" y="6073508"/>
              <a:ext cx="655438" cy="305572"/>
            </a:xfrm>
            <a:prstGeom prst="rect">
              <a:avLst/>
            </a:prstGeom>
            <a:noFill/>
            <a:ln>
              <a:noFill/>
            </a:ln>
          </p:spPr>
          <p:txBody>
            <a:bodyPr wrap="square" rtlCol="0">
              <a:spAutoFit/>
            </a:bodyPr>
            <a:lstStyle/>
            <a:p>
              <a:pPr algn="ctr"/>
              <a:r>
                <a:rPr lang="en-029" sz="1350" dirty="0" smtClean="0"/>
                <a:t>2014</a:t>
              </a:r>
              <a:endParaRPr lang="en-029" sz="1350" dirty="0"/>
            </a:p>
          </p:txBody>
        </p:sp>
        <p:pic>
          <p:nvPicPr>
            <p:cNvPr id="9234" name="Picture 18" descr="Image result for divergent poste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05366" y="3858965"/>
              <a:ext cx="1477515" cy="22145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25" name="Group 9224"/>
          <p:cNvGrpSpPr/>
          <p:nvPr/>
        </p:nvGrpSpPr>
        <p:grpSpPr>
          <a:xfrm>
            <a:off x="7190822" y="1382414"/>
            <a:ext cx="1511076" cy="2473045"/>
            <a:chOff x="5636324" y="3886709"/>
            <a:chExt cx="1511076" cy="2543663"/>
          </a:xfrm>
        </p:grpSpPr>
        <p:sp>
          <p:nvSpPr>
            <p:cNvPr id="62" name="TextBox 61"/>
            <p:cNvSpPr txBox="1"/>
            <p:nvPr/>
          </p:nvSpPr>
          <p:spPr>
            <a:xfrm>
              <a:off x="6064143" y="6124800"/>
              <a:ext cx="655438" cy="305572"/>
            </a:xfrm>
            <a:prstGeom prst="rect">
              <a:avLst/>
            </a:prstGeom>
            <a:noFill/>
            <a:ln>
              <a:noFill/>
            </a:ln>
          </p:spPr>
          <p:txBody>
            <a:bodyPr wrap="square" rtlCol="0">
              <a:spAutoFit/>
            </a:bodyPr>
            <a:lstStyle/>
            <a:p>
              <a:pPr algn="ctr"/>
              <a:r>
                <a:rPr lang="en-029" sz="1350" dirty="0" smtClean="0"/>
                <a:t>2012</a:t>
              </a:r>
              <a:endParaRPr lang="en-029" sz="1350" dirty="0"/>
            </a:p>
          </p:txBody>
        </p:sp>
        <p:pic>
          <p:nvPicPr>
            <p:cNvPr id="9238" name="Picture 22" descr="Image result for hunger games poste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636324" y="3886709"/>
              <a:ext cx="1511076" cy="2237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27" name="Group 9226"/>
          <p:cNvGrpSpPr/>
          <p:nvPr/>
        </p:nvGrpSpPr>
        <p:grpSpPr>
          <a:xfrm>
            <a:off x="422689" y="3882431"/>
            <a:ext cx="1428374" cy="2494099"/>
            <a:chOff x="422689" y="3882431"/>
            <a:chExt cx="1428374" cy="2494099"/>
          </a:xfrm>
        </p:grpSpPr>
        <p:pic>
          <p:nvPicPr>
            <p:cNvPr id="81" name="Picture 10" descr="Image result for the giver movie"/>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22689" y="3882431"/>
              <a:ext cx="1428374" cy="2183465"/>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70414" y="6070958"/>
              <a:ext cx="655438" cy="305572"/>
            </a:xfrm>
            <a:prstGeom prst="rect">
              <a:avLst/>
            </a:prstGeom>
            <a:noFill/>
            <a:ln>
              <a:noFill/>
            </a:ln>
          </p:spPr>
          <p:txBody>
            <a:bodyPr wrap="square" rtlCol="0">
              <a:spAutoFit/>
            </a:bodyPr>
            <a:lstStyle/>
            <a:p>
              <a:pPr algn="ctr"/>
              <a:r>
                <a:rPr lang="en-029" sz="1350" dirty="0" smtClean="0"/>
                <a:t>2014</a:t>
              </a:r>
              <a:endParaRPr lang="en-029" sz="1350" dirty="0"/>
            </a:p>
          </p:txBody>
        </p:sp>
      </p:grpSp>
      <p:grpSp>
        <p:nvGrpSpPr>
          <p:cNvPr id="3" name="Group 2"/>
          <p:cNvGrpSpPr/>
          <p:nvPr/>
        </p:nvGrpSpPr>
        <p:grpSpPr>
          <a:xfrm>
            <a:off x="2104555" y="1392727"/>
            <a:ext cx="1402758" cy="2483801"/>
            <a:chOff x="2104555" y="1392727"/>
            <a:chExt cx="1402758" cy="2483801"/>
          </a:xfrm>
        </p:grpSpPr>
        <p:pic>
          <p:nvPicPr>
            <p:cNvPr id="1026" name="Picture 2" descr="Movie poster i robot.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104555" y="1392727"/>
              <a:ext cx="1402758" cy="216564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89251" y="3570629"/>
              <a:ext cx="623527" cy="305899"/>
            </a:xfrm>
            <a:prstGeom prst="rect">
              <a:avLst/>
            </a:prstGeom>
            <a:noFill/>
            <a:ln>
              <a:noFill/>
            </a:ln>
          </p:spPr>
          <p:txBody>
            <a:bodyPr wrap="square" rtlCol="0">
              <a:spAutoFit/>
            </a:bodyPr>
            <a:lstStyle/>
            <a:p>
              <a:pPr algn="ctr"/>
              <a:r>
                <a:rPr lang="en-029" sz="1350" dirty="0" smtClean="0"/>
                <a:t>2004</a:t>
              </a:r>
              <a:endParaRPr lang="en-029" sz="1350" dirty="0"/>
            </a:p>
          </p:txBody>
        </p:sp>
      </p:gr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20403142"/>
      </p:ext>
    </p:extLst>
  </p:cSld>
  <p:clrMapOvr>
    <a:masterClrMapping/>
  </p:clrMapOvr>
  <mc:AlternateContent xmlns:mc="http://schemas.openxmlformats.org/markup-compatibility/2006" xmlns:p14="http://schemas.microsoft.com/office/powerpoint/2010/main">
    <mc:Choice Requires="p14">
      <p:transition spd="med" p14:dur="700" advTm="32195">
        <p:fade/>
      </p:transition>
    </mc:Choice>
    <mc:Fallback xmlns="">
      <p:transition spd="med" advTm="3219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fade">
                                      <p:cBhvr>
                                        <p:cTn id="19" dur="1000"/>
                                        <p:tgtEl>
                                          <p:spTgt spid="92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25"/>
                                        </p:tgtEl>
                                        <p:attrNameLst>
                                          <p:attrName>style.visibility</p:attrName>
                                        </p:attrNameLst>
                                      </p:cBhvr>
                                      <p:to>
                                        <p:strVal val="visible"/>
                                      </p:to>
                                    </p:set>
                                    <p:animEffect transition="in" filter="fade">
                                      <p:cBhvr>
                                        <p:cTn id="24" dur="1000"/>
                                        <p:tgtEl>
                                          <p:spTgt spid="922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227"/>
                                        </p:tgtEl>
                                        <p:attrNameLst>
                                          <p:attrName>style.visibility</p:attrName>
                                        </p:attrNameLst>
                                      </p:cBhvr>
                                      <p:to>
                                        <p:strVal val="visible"/>
                                      </p:to>
                                    </p:set>
                                    <p:animEffect transition="in" filter="fade">
                                      <p:cBhvr>
                                        <p:cTn id="28" dur="1000"/>
                                        <p:tgtEl>
                                          <p:spTgt spid="922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9221"/>
                                        </p:tgtEl>
                                        <p:attrNameLst>
                                          <p:attrName>style.visibility</p:attrName>
                                        </p:attrNameLst>
                                      </p:cBhvr>
                                      <p:to>
                                        <p:strVal val="visible"/>
                                      </p:to>
                                    </p:set>
                                    <p:animEffect transition="in" filter="fade">
                                      <p:cBhvr>
                                        <p:cTn id="32" dur="1000"/>
                                        <p:tgtEl>
                                          <p:spTgt spid="9221"/>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9223"/>
                                        </p:tgtEl>
                                        <p:attrNameLst>
                                          <p:attrName>style.visibility</p:attrName>
                                        </p:attrNameLst>
                                      </p:cBhvr>
                                      <p:to>
                                        <p:strVal val="visible"/>
                                      </p:to>
                                    </p:set>
                                    <p:animEffect transition="in" filter="fade">
                                      <p:cBhvr>
                                        <p:cTn id="36" dur="1000"/>
                                        <p:tgtEl>
                                          <p:spTgt spid="92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r="18796" b="57452"/>
          <a:stretch/>
        </p:blipFill>
        <p:spPr>
          <a:xfrm>
            <a:off x="851550" y="2810690"/>
            <a:ext cx="7796479" cy="47207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62961576"/>
      </p:ext>
    </p:extLst>
  </p:cSld>
  <p:clrMapOvr>
    <a:masterClrMapping/>
  </p:clrMapOvr>
  <mc:AlternateContent xmlns:mc="http://schemas.openxmlformats.org/markup-compatibility/2006" xmlns:p14="http://schemas.microsoft.com/office/powerpoint/2010/main">
    <mc:Choice Requires="p14">
      <p:transition spd="med" p14:dur="700" advTm="17348">
        <p:fade/>
      </p:transition>
    </mc:Choice>
    <mc:Fallback xmlns="">
      <p:transition spd="med" advTm="1734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9037"/>
            <a:ext cx="9144000" cy="993254"/>
          </a:xfrm>
        </p:spPr>
        <p:txBody>
          <a:bodyPr/>
          <a:lstStyle/>
          <a:p>
            <a:r>
              <a:rPr lang="en-US" sz="3600" dirty="0" smtClean="0">
                <a:solidFill>
                  <a:srgbClr val="256C96"/>
                </a:solidFill>
              </a:rPr>
              <a:t>Imagining sustainability transitions</a:t>
            </a:r>
            <a:endParaRPr lang="en-029"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0100503"/>
      </p:ext>
    </p:extLst>
  </p:cSld>
  <p:clrMapOvr>
    <a:masterClrMapping/>
  </p:clrMapOvr>
  <mc:AlternateContent xmlns:mc="http://schemas.openxmlformats.org/markup-compatibility/2006" xmlns:p14="http://schemas.microsoft.com/office/powerpoint/2010/main">
    <mc:Choice Requires="p14">
      <p:transition spd="med" p14:dur="700" advTm="3268">
        <p:fade/>
      </p:transition>
    </mc:Choice>
    <mc:Fallback xmlns="">
      <p:transition spd="med" advTm="326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21716"/>
            <a:ext cx="9145384" cy="508772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88117262"/>
      </p:ext>
    </p:extLst>
  </p:cSld>
  <p:clrMapOvr>
    <a:masterClrMapping/>
  </p:clrMapOvr>
  <p:transition xmlns:p14="http://schemas.microsoft.com/office/powerpoint/2010/main" advTm="2764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5300"/>
            <a:ext cx="9144000" cy="461879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61149845"/>
      </p:ext>
    </p:extLst>
  </p:cSld>
  <p:clrMapOvr>
    <a:masterClrMapping/>
  </p:clrMapOvr>
  <mc:AlternateContent xmlns:mc="http://schemas.openxmlformats.org/markup-compatibility/2006" xmlns:p14="http://schemas.microsoft.com/office/powerpoint/2010/main">
    <mc:Choice Requires="p14">
      <p:transition spd="med" p14:dur="700" advTm="17947">
        <p:fade/>
      </p:transition>
    </mc:Choice>
    <mc:Fallback xmlns="">
      <p:transition spd="med" advTm="1794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37428" y="1348725"/>
            <a:ext cx="1567041" cy="2717775"/>
            <a:chOff x="1852769" y="2098420"/>
            <a:chExt cx="2441144" cy="4161975"/>
          </a:xfrm>
        </p:grpSpPr>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52769" y="2098420"/>
              <a:ext cx="2441144" cy="3660371"/>
            </a:xfrm>
            <a:prstGeom prst="rect">
              <a:avLst/>
            </a:prstGeom>
          </p:spPr>
        </p:pic>
        <p:sp>
          <p:nvSpPr>
            <p:cNvPr id="10" name="TextBox 9"/>
            <p:cNvSpPr txBox="1"/>
            <p:nvPr/>
          </p:nvSpPr>
          <p:spPr>
            <a:xfrm>
              <a:off x="2154383" y="5769210"/>
              <a:ext cx="1600200" cy="491185"/>
            </a:xfrm>
            <a:prstGeom prst="rect">
              <a:avLst/>
            </a:prstGeom>
            <a:noFill/>
          </p:spPr>
          <p:txBody>
            <a:bodyPr wrap="square" rtlCol="0">
              <a:spAutoFit/>
            </a:bodyPr>
            <a:lstStyle/>
            <a:p>
              <a:pPr algn="ctr"/>
              <a:r>
                <a:rPr lang="en-029" sz="1350" dirty="0"/>
                <a:t>1516</a:t>
              </a:r>
            </a:p>
          </p:txBody>
        </p:sp>
      </p:grpSp>
      <p:grpSp>
        <p:nvGrpSpPr>
          <p:cNvPr id="11" name="Group 10"/>
          <p:cNvGrpSpPr/>
          <p:nvPr/>
        </p:nvGrpSpPr>
        <p:grpSpPr>
          <a:xfrm>
            <a:off x="5983032" y="1348725"/>
            <a:ext cx="1555431" cy="2671995"/>
            <a:chOff x="8243455" y="2087999"/>
            <a:chExt cx="2376054" cy="4205469"/>
          </a:xfrm>
        </p:grpSpPr>
        <p:pic>
          <p:nvPicPr>
            <p:cNvPr id="12" name="Picture 11"/>
            <p:cNvPicPr>
              <a:picLocks noChangeAspect="1"/>
            </p:cNvPicPr>
            <p:nvPr/>
          </p:nvPicPr>
          <p:blipFill rotWithShape="1">
            <a:blip r:embed="rId7" cstate="email">
              <a:extLst>
                <a:ext uri="{28A0092B-C50C-407E-A947-70E740481C1C}">
                  <a14:useLocalDpi xmlns:a14="http://schemas.microsoft.com/office/drawing/2010/main" val="0"/>
                </a:ext>
              </a:extLst>
            </a:blip>
            <a:srcRect l="17500" r="17955"/>
            <a:stretch/>
          </p:blipFill>
          <p:spPr>
            <a:xfrm>
              <a:off x="8243455" y="2087999"/>
              <a:ext cx="2376054" cy="3681211"/>
            </a:xfrm>
            <a:prstGeom prst="rect">
              <a:avLst/>
            </a:prstGeom>
          </p:spPr>
        </p:pic>
        <p:sp>
          <p:nvSpPr>
            <p:cNvPr id="13" name="TextBox 12"/>
            <p:cNvSpPr txBox="1"/>
            <p:nvPr/>
          </p:nvSpPr>
          <p:spPr>
            <a:xfrm>
              <a:off x="8749145" y="5796777"/>
              <a:ext cx="1364673" cy="496691"/>
            </a:xfrm>
            <a:prstGeom prst="rect">
              <a:avLst/>
            </a:prstGeom>
            <a:noFill/>
          </p:spPr>
          <p:txBody>
            <a:bodyPr wrap="square" rtlCol="0">
              <a:spAutoFit/>
            </a:bodyPr>
            <a:lstStyle/>
            <a:p>
              <a:pPr algn="ctr"/>
              <a:r>
                <a:rPr lang="en-029" sz="1350" dirty="0"/>
                <a:t>1890</a:t>
              </a:r>
            </a:p>
          </p:txBody>
        </p:sp>
      </p:grpSp>
      <p:grpSp>
        <p:nvGrpSpPr>
          <p:cNvPr id="17" name="Group 16"/>
          <p:cNvGrpSpPr/>
          <p:nvPr/>
        </p:nvGrpSpPr>
        <p:grpSpPr>
          <a:xfrm>
            <a:off x="1286754" y="4097525"/>
            <a:ext cx="1583174" cy="2700599"/>
            <a:chOff x="1743959" y="1794087"/>
            <a:chExt cx="1697929" cy="3279489"/>
          </a:xfrm>
        </p:grpSpPr>
        <p:pic>
          <p:nvPicPr>
            <p:cNvPr id="18" name="Picture 2" descr="Image result for looking backward edward bellamy"/>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43959" y="1794087"/>
              <a:ext cx="1697929" cy="284988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743959" y="4690351"/>
              <a:ext cx="1517226" cy="383225"/>
            </a:xfrm>
            <a:prstGeom prst="rect">
              <a:avLst/>
            </a:prstGeom>
            <a:noFill/>
            <a:ln>
              <a:noFill/>
            </a:ln>
          </p:spPr>
          <p:txBody>
            <a:bodyPr wrap="square" rtlCol="0">
              <a:spAutoFit/>
            </a:bodyPr>
            <a:lstStyle/>
            <a:p>
              <a:pPr algn="ctr"/>
              <a:r>
                <a:rPr lang="en-029" sz="1350" dirty="0"/>
                <a:t>1888</a:t>
              </a:r>
            </a:p>
          </p:txBody>
        </p:sp>
      </p:grpSp>
      <p:sp>
        <p:nvSpPr>
          <p:cNvPr id="5" name="Title 4"/>
          <p:cNvSpPr>
            <a:spLocks noGrp="1"/>
          </p:cNvSpPr>
          <p:nvPr>
            <p:ph type="title"/>
          </p:nvPr>
        </p:nvSpPr>
        <p:spPr>
          <a:xfrm>
            <a:off x="1" y="454911"/>
            <a:ext cx="9144000" cy="603786"/>
          </a:xfrm>
        </p:spPr>
        <p:txBody>
          <a:bodyPr/>
          <a:lstStyle/>
          <a:p>
            <a:pPr algn="ctr"/>
            <a:r>
              <a:rPr lang="en-029" sz="3600" dirty="0" smtClean="0">
                <a:solidFill>
                  <a:srgbClr val="256C96"/>
                </a:solidFill>
              </a:rPr>
              <a:t>Classic utopias</a:t>
            </a:r>
            <a:endParaRPr lang="en-029" sz="3600" dirty="0">
              <a:solidFill>
                <a:srgbClr val="256C96"/>
              </a:solidFill>
            </a:endParaRPr>
          </a:p>
        </p:txBody>
      </p:sp>
      <p:grpSp>
        <p:nvGrpSpPr>
          <p:cNvPr id="22" name="Group 21"/>
          <p:cNvGrpSpPr/>
          <p:nvPr/>
        </p:nvGrpSpPr>
        <p:grpSpPr>
          <a:xfrm>
            <a:off x="3681883" y="4077858"/>
            <a:ext cx="1524065" cy="2720266"/>
            <a:chOff x="1421580" y="1794086"/>
            <a:chExt cx="1893579" cy="3238312"/>
          </a:xfrm>
        </p:grpSpPr>
        <p:pic>
          <p:nvPicPr>
            <p:cNvPr id="23" name="Picture 2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1580" y="1794086"/>
              <a:ext cx="1893579" cy="2849115"/>
            </a:xfrm>
            <a:prstGeom prst="rect">
              <a:avLst/>
            </a:prstGeom>
          </p:spPr>
        </p:pic>
        <p:sp>
          <p:nvSpPr>
            <p:cNvPr id="24" name="TextBox 23"/>
            <p:cNvSpPr txBox="1"/>
            <p:nvPr/>
          </p:nvSpPr>
          <p:spPr>
            <a:xfrm>
              <a:off x="1639760" y="4656721"/>
              <a:ext cx="1290805" cy="375677"/>
            </a:xfrm>
            <a:prstGeom prst="rect">
              <a:avLst/>
            </a:prstGeom>
            <a:noFill/>
          </p:spPr>
          <p:txBody>
            <a:bodyPr wrap="square" rtlCol="0">
              <a:spAutoFit/>
            </a:bodyPr>
            <a:lstStyle/>
            <a:p>
              <a:pPr algn="ctr"/>
              <a:r>
                <a:rPr lang="en-029" sz="1350" dirty="0"/>
                <a:t>1905</a:t>
              </a:r>
            </a:p>
          </p:txBody>
        </p:sp>
      </p:grpSp>
      <p:grpSp>
        <p:nvGrpSpPr>
          <p:cNvPr id="25" name="Group 24"/>
          <p:cNvGrpSpPr/>
          <p:nvPr/>
        </p:nvGrpSpPr>
        <p:grpSpPr>
          <a:xfrm>
            <a:off x="5983032" y="4077858"/>
            <a:ext cx="1515749" cy="2760001"/>
            <a:chOff x="846253" y="2507446"/>
            <a:chExt cx="1484081" cy="2944317"/>
          </a:xfrm>
        </p:grpSpPr>
        <p:pic>
          <p:nvPicPr>
            <p:cNvPr id="26" name="Picture 25"/>
            <p:cNvPicPr>
              <a:picLocks noChangeAspect="1"/>
            </p:cNvPicPr>
            <p:nvPr/>
          </p:nvPicPr>
          <p:blipFill rotWithShape="1">
            <a:blip r:embed="rId10" cstate="email">
              <a:extLst>
                <a:ext uri="{28A0092B-C50C-407E-A947-70E740481C1C}">
                  <a14:useLocalDpi xmlns:a14="http://schemas.microsoft.com/office/drawing/2010/main" val="0"/>
                </a:ext>
              </a:extLst>
            </a:blip>
            <a:srcRect l="7143" t="6031" r="7143" b="6884"/>
            <a:stretch/>
          </p:blipFill>
          <p:spPr>
            <a:xfrm>
              <a:off x="846253" y="2507446"/>
              <a:ext cx="1484081" cy="2535843"/>
            </a:xfrm>
            <a:prstGeom prst="rect">
              <a:avLst/>
            </a:prstGeom>
          </p:spPr>
        </p:pic>
        <p:sp>
          <p:nvSpPr>
            <p:cNvPr id="27" name="TextBox 26"/>
            <p:cNvSpPr txBox="1"/>
            <p:nvPr/>
          </p:nvSpPr>
          <p:spPr>
            <a:xfrm>
              <a:off x="1112479" y="5115110"/>
              <a:ext cx="897339" cy="336653"/>
            </a:xfrm>
            <a:prstGeom prst="rect">
              <a:avLst/>
            </a:prstGeom>
            <a:noFill/>
          </p:spPr>
          <p:txBody>
            <a:bodyPr wrap="square" rtlCol="0">
              <a:spAutoFit/>
            </a:bodyPr>
            <a:lstStyle/>
            <a:p>
              <a:pPr algn="ctr"/>
              <a:r>
                <a:rPr lang="en-029" sz="1350" dirty="0"/>
                <a:t>1915</a:t>
              </a:r>
            </a:p>
          </p:txBody>
        </p:sp>
      </p:grpSp>
      <p:grpSp>
        <p:nvGrpSpPr>
          <p:cNvPr id="2" name="Group 1"/>
          <p:cNvGrpSpPr/>
          <p:nvPr/>
        </p:nvGrpSpPr>
        <p:grpSpPr>
          <a:xfrm>
            <a:off x="1317961" y="1348725"/>
            <a:ext cx="1567041" cy="2655470"/>
            <a:chOff x="966045" y="2880263"/>
            <a:chExt cx="1465243" cy="2525071"/>
          </a:xfrm>
        </p:grpSpPr>
        <p:pic>
          <p:nvPicPr>
            <p:cNvPr id="3074" name="Picture 2" descr="Plato's Republic by Plato"/>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66045" y="2880263"/>
              <a:ext cx="1465243" cy="22492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75114" y="5105252"/>
              <a:ext cx="1322783" cy="300082"/>
            </a:xfrm>
            <a:prstGeom prst="rect">
              <a:avLst/>
            </a:prstGeom>
            <a:noFill/>
            <a:ln>
              <a:noFill/>
            </a:ln>
          </p:spPr>
          <p:txBody>
            <a:bodyPr wrap="square" rtlCol="0">
              <a:spAutoFit/>
            </a:bodyPr>
            <a:lstStyle/>
            <a:p>
              <a:pPr algn="ctr"/>
              <a:r>
                <a:rPr lang="en-029" sz="1350" dirty="0" smtClean="0"/>
                <a:t>381 B.C.</a:t>
              </a:r>
              <a:endParaRPr lang="en-029" sz="1350" dirty="0"/>
            </a:p>
          </p:txBody>
        </p:sp>
      </p:gr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101111376"/>
      </p:ext>
    </p:extLst>
  </p:cSld>
  <p:clrMapOvr>
    <a:masterClrMapping/>
  </p:clrMapOvr>
  <mc:AlternateContent xmlns:mc="http://schemas.openxmlformats.org/markup-compatibility/2006" xmlns:p14="http://schemas.microsoft.com/office/powerpoint/2010/main">
    <mc:Choice Requires="p14">
      <p:transition spd="med" p14:dur="700" advTm="15308">
        <p:fade/>
      </p:transition>
    </mc:Choice>
    <mc:Fallback xmlns="">
      <p:transition spd="med" advTm="1530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9037"/>
            <a:ext cx="9144000" cy="986432"/>
          </a:xfrm>
        </p:spPr>
        <p:txBody>
          <a:bodyPr/>
          <a:lstStyle/>
          <a:p>
            <a:r>
              <a:rPr lang="en-US" sz="3600" dirty="0" smtClean="0">
                <a:solidFill>
                  <a:srgbClr val="256C96"/>
                </a:solidFill>
              </a:rPr>
              <a:t>Sustainability and the future</a:t>
            </a:r>
            <a:endParaRPr lang="en-029"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21758809"/>
      </p:ext>
    </p:extLst>
  </p:cSld>
  <p:clrMapOvr>
    <a:masterClrMapping/>
  </p:clrMapOvr>
  <mc:AlternateContent xmlns:mc="http://schemas.openxmlformats.org/markup-compatibility/2006" xmlns:p14="http://schemas.microsoft.com/office/powerpoint/2010/main">
    <mc:Choice Requires="p14">
      <p:transition spd="med" p14:dur="700" advTm="2906">
        <p:fade/>
      </p:transition>
    </mc:Choice>
    <mc:Fallback xmlns="">
      <p:transition spd="med" advTm="2906">
        <p:fade/>
      </p:transition>
    </mc:Fallback>
  </mc:AlternateContent>
  <p:timing>
    <p:tnLst>
      <p:par>
        <p:cTn xmlns:p14="http://schemas.microsoft.com/office/powerpoint/2010/mai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0313" y="3211187"/>
            <a:ext cx="1838233" cy="2789563"/>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60484" y="3211187"/>
            <a:ext cx="3879829" cy="2789562"/>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960" y="687630"/>
            <a:ext cx="1866444" cy="2523556"/>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854524" y="687629"/>
            <a:ext cx="4817161" cy="2523557"/>
          </a:xfrm>
          <a:prstGeom prst="rect">
            <a:avLst/>
          </a:prstGeom>
        </p:spPr>
      </p:pic>
      <p:pic>
        <p:nvPicPr>
          <p:cNvPr id="8" name="Picture 7"/>
          <p:cNvPicPr>
            <a:picLocks noChangeAspect="1"/>
          </p:cNvPicPr>
          <p:nvPr/>
        </p:nvPicPr>
        <p:blipFill rotWithShape="1">
          <a:blip r:embed="rId9" cstate="email">
            <a:extLst>
              <a:ext uri="{28A0092B-C50C-407E-A947-70E740481C1C}">
                <a14:useLocalDpi xmlns:a14="http://schemas.microsoft.com/office/drawing/2010/main" val="0"/>
              </a:ext>
            </a:extLst>
          </a:blip>
          <a:srcRect l="17732" t="3677" r="19022" b="3753"/>
          <a:stretch/>
        </p:blipFill>
        <p:spPr>
          <a:xfrm>
            <a:off x="80467" y="3313786"/>
            <a:ext cx="1667866" cy="2686963"/>
          </a:xfrm>
          <a:prstGeom prst="rect">
            <a:avLst/>
          </a:prstGeom>
        </p:spPr>
      </p:pic>
      <p:pic>
        <p:nvPicPr>
          <p:cNvPr id="1026" name="Picture 2" descr="http://1.bp.blogspot.com/-fXNhaq8qqlQ/Tmf3IU_I_fI/AAAAAAAAAHM/uTqTBwCNOdg/s1600/tokyo_genso_1.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671685" y="687631"/>
            <a:ext cx="2472315" cy="2523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34827" r="25369"/>
          <a:stretch/>
        </p:blipFill>
        <p:spPr bwMode="auto">
          <a:xfrm>
            <a:off x="7578546" y="3202544"/>
            <a:ext cx="1565454" cy="279820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30234620"/>
      </p:ext>
    </p:extLst>
  </p:cSld>
  <p:clrMapOvr>
    <a:masterClrMapping/>
  </p:clrMapOvr>
  <mc:AlternateContent xmlns:mc="http://schemas.openxmlformats.org/markup-compatibility/2006" xmlns:p14="http://schemas.microsoft.com/office/powerpoint/2010/main">
    <mc:Choice Requires="p14">
      <p:transition spd="med" p14:dur="700" advTm="34146">
        <p:fade/>
      </p:transition>
    </mc:Choice>
    <mc:Fallback xmlns="">
      <p:transition spd="med" advTm="3414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970" y="2454226"/>
            <a:ext cx="7889630" cy="1877437"/>
          </a:xfrm>
          <a:prstGeom prst="rect">
            <a:avLst/>
          </a:prstGeom>
          <a:noFill/>
        </p:spPr>
        <p:txBody>
          <a:bodyPr wrap="square" rtlCol="0">
            <a:spAutoFit/>
          </a:bodyPr>
          <a:lstStyle/>
          <a:p>
            <a:r>
              <a:rPr lang="en-029" sz="2000" dirty="0">
                <a:solidFill>
                  <a:schemeClr val="bg2">
                    <a:lumMod val="50000"/>
                  </a:schemeClr>
                </a:solidFill>
              </a:rPr>
              <a:t>“</a:t>
            </a:r>
            <a:r>
              <a:rPr lang="en-029" sz="2800" dirty="0">
                <a:solidFill>
                  <a:schemeClr val="bg2">
                    <a:lumMod val="50000"/>
                  </a:schemeClr>
                </a:solidFill>
              </a:rPr>
              <a:t>Utopia is about how we would live</a:t>
            </a:r>
            <a:br>
              <a:rPr lang="en-029" sz="2800" dirty="0">
                <a:solidFill>
                  <a:schemeClr val="bg2">
                    <a:lumMod val="50000"/>
                  </a:schemeClr>
                </a:solidFill>
              </a:rPr>
            </a:br>
            <a:r>
              <a:rPr lang="en-029" sz="2800" dirty="0">
                <a:solidFill>
                  <a:schemeClr val="bg2">
                    <a:lumMod val="50000"/>
                  </a:schemeClr>
                </a:solidFill>
              </a:rPr>
              <a:t>and what kind of a world we would live </a:t>
            </a:r>
            <a:r>
              <a:rPr lang="en-029" sz="2800" dirty="0" smtClean="0">
                <a:solidFill>
                  <a:schemeClr val="bg2">
                    <a:lumMod val="50000"/>
                  </a:schemeClr>
                </a:solidFill>
              </a:rPr>
              <a:t>in if </a:t>
            </a:r>
            <a:r>
              <a:rPr lang="en-029" sz="2800" dirty="0">
                <a:solidFill>
                  <a:schemeClr val="bg2">
                    <a:lumMod val="50000"/>
                  </a:schemeClr>
                </a:solidFill>
              </a:rPr>
              <a:t>we could do just that.”  </a:t>
            </a:r>
          </a:p>
          <a:p>
            <a:pPr algn="r"/>
            <a:r>
              <a:rPr lang="en-029" sz="1600" dirty="0" smtClean="0">
                <a:solidFill>
                  <a:schemeClr val="bg2">
                    <a:lumMod val="50000"/>
                  </a:schemeClr>
                </a:solidFill>
              </a:rPr>
              <a:t/>
            </a:r>
            <a:br>
              <a:rPr lang="en-029" sz="1600" dirty="0" smtClean="0">
                <a:solidFill>
                  <a:schemeClr val="bg2">
                    <a:lumMod val="50000"/>
                  </a:schemeClr>
                </a:solidFill>
              </a:rPr>
            </a:br>
            <a:r>
              <a:rPr lang="en-029" sz="1600" dirty="0" smtClean="0">
                <a:solidFill>
                  <a:schemeClr val="bg2">
                    <a:lumMod val="50000"/>
                  </a:schemeClr>
                </a:solidFill>
              </a:rPr>
              <a:t>- </a:t>
            </a:r>
            <a:r>
              <a:rPr lang="en-029" sz="1600" dirty="0">
                <a:solidFill>
                  <a:schemeClr val="bg2">
                    <a:lumMod val="50000"/>
                  </a:schemeClr>
                </a:solidFill>
              </a:rPr>
              <a:t>Ruth </a:t>
            </a:r>
            <a:r>
              <a:rPr lang="en-029" sz="1600" dirty="0" err="1">
                <a:solidFill>
                  <a:schemeClr val="bg2">
                    <a:lumMod val="50000"/>
                  </a:schemeClr>
                </a:solidFill>
              </a:rPr>
              <a:t>Levitas</a:t>
            </a:r>
            <a:r>
              <a:rPr lang="en-029" sz="1600" dirty="0">
                <a:solidFill>
                  <a:schemeClr val="bg2">
                    <a:lumMod val="50000"/>
                  </a:schemeClr>
                </a:solidFill>
              </a:rPr>
              <a:t>, </a:t>
            </a:r>
            <a:r>
              <a:rPr lang="en-029" sz="1600" i="1" dirty="0">
                <a:solidFill>
                  <a:schemeClr val="bg2">
                    <a:lumMod val="50000"/>
                  </a:schemeClr>
                </a:solidFill>
              </a:rPr>
              <a:t>The Concept of Utopia</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62189130"/>
      </p:ext>
    </p:extLst>
  </p:cSld>
  <p:clrMapOvr>
    <a:masterClrMapping/>
  </p:clrMapOvr>
  <mc:AlternateContent xmlns:mc="http://schemas.openxmlformats.org/markup-compatibility/2006" xmlns:p14="http://schemas.microsoft.com/office/powerpoint/2010/main">
    <mc:Choice Requires="p14">
      <p:transition spd="med" p14:dur="700" advTm="26054">
        <p:fade/>
      </p:transition>
    </mc:Choice>
    <mc:Fallback xmlns="">
      <p:transition spd="med" advTm="2605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BEBA8EAE-BF5A-486C-A8C5-ECC9F3942E4B}">
                <a14:imgProps xmlns:a14="http://schemas.microsoft.com/office/drawing/2010/main">
                  <a14:imgLayer r:embed="rId7">
                    <a14:imgEffect>
                      <a14:artisticMosiaicBubbles/>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cstate="print">
            <a:extLst>
              <a:ext uri="{BEBA8EAE-BF5A-486C-A8C5-ECC9F3942E4B}">
                <a14:imgProps xmlns:a14="http://schemas.microsoft.com/office/drawing/2010/main">
                  <a14:imgLayer r:embed="rId9">
                    <a14:imgEffect>
                      <a14:artisticGlowDiffused intensity="6"/>
                    </a14:imgEffect>
                  </a14:imgLayer>
                </a14:imgProps>
              </a:ext>
              <a:ext uri="{28A0092B-C50C-407E-A947-70E740481C1C}">
                <a14:useLocalDpi xmlns:a14="http://schemas.microsoft.com/office/drawing/2010/main" val="0"/>
              </a:ext>
            </a:extLst>
          </a:blip>
          <a:srcRect l="5452" t="7924" r="4119" b="18726"/>
          <a:stretch/>
        </p:blipFill>
        <p:spPr>
          <a:xfrm>
            <a:off x="1778216" y="10786"/>
            <a:ext cx="5716597" cy="6847214"/>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521811506"/>
      </p:ext>
    </p:extLst>
  </p:cSld>
  <p:clrMapOvr>
    <a:masterClrMapping/>
  </p:clrMapOvr>
  <mc:AlternateContent xmlns:mc="http://schemas.openxmlformats.org/markup-compatibility/2006" xmlns:p14="http://schemas.microsoft.com/office/powerpoint/2010/main">
    <mc:Choice Requires="p14">
      <p:transition spd="med" p14:dur="700" advTm="24216">
        <p:fade/>
      </p:transition>
    </mc:Choice>
    <mc:Fallback xmlns="">
      <p:transition spd="med" advTm="242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449" y="1152968"/>
            <a:ext cx="6940143" cy="602974"/>
          </a:xfrm>
        </p:spPr>
        <p:txBody>
          <a:bodyPr/>
          <a:lstStyle/>
          <a:p>
            <a:pPr algn="ctr"/>
            <a:r>
              <a:rPr lang="en-029" sz="3600" dirty="0" smtClean="0">
                <a:solidFill>
                  <a:srgbClr val="256C96"/>
                </a:solidFill>
              </a:rPr>
              <a:t>Critical utopian scenarios</a:t>
            </a:r>
            <a:endParaRPr lang="en-029" sz="3600" dirty="0">
              <a:solidFill>
                <a:srgbClr val="256C96"/>
              </a:solidFill>
            </a:endParaRPr>
          </a:p>
        </p:txBody>
      </p:sp>
      <p:grpSp>
        <p:nvGrpSpPr>
          <p:cNvPr id="16" name="Group 15"/>
          <p:cNvGrpSpPr/>
          <p:nvPr/>
        </p:nvGrpSpPr>
        <p:grpSpPr>
          <a:xfrm>
            <a:off x="3359140" y="2276649"/>
            <a:ext cx="2142897" cy="3602918"/>
            <a:chOff x="5778314" y="1794087"/>
            <a:chExt cx="1828139" cy="3264626"/>
          </a:xfrm>
        </p:grpSpPr>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78314" y="1794087"/>
              <a:ext cx="1828139" cy="2873931"/>
            </a:xfrm>
            <a:prstGeom prst="rect">
              <a:avLst/>
            </a:prstGeom>
          </p:spPr>
        </p:pic>
        <p:sp>
          <p:nvSpPr>
            <p:cNvPr id="15" name="TextBox 14"/>
            <p:cNvSpPr txBox="1"/>
            <p:nvPr/>
          </p:nvSpPr>
          <p:spPr>
            <a:xfrm>
              <a:off x="6003235" y="4751947"/>
              <a:ext cx="1225827" cy="306766"/>
            </a:xfrm>
            <a:prstGeom prst="rect">
              <a:avLst/>
            </a:prstGeom>
            <a:noFill/>
          </p:spPr>
          <p:txBody>
            <a:bodyPr wrap="square" rtlCol="0">
              <a:spAutoFit/>
            </a:bodyPr>
            <a:lstStyle/>
            <a:p>
              <a:pPr algn="ctr"/>
              <a:r>
                <a:rPr lang="en-029" sz="1600" dirty="0"/>
                <a:t>1975</a:t>
              </a:r>
            </a:p>
          </p:txBody>
        </p:sp>
      </p:grpSp>
      <p:grpSp>
        <p:nvGrpSpPr>
          <p:cNvPr id="3" name="Group 2"/>
          <p:cNvGrpSpPr/>
          <p:nvPr/>
        </p:nvGrpSpPr>
        <p:grpSpPr>
          <a:xfrm>
            <a:off x="5819899" y="2256494"/>
            <a:ext cx="2114096" cy="3584505"/>
            <a:chOff x="8499475" y="2256493"/>
            <a:chExt cx="2114096" cy="3584505"/>
          </a:xfrm>
        </p:grpSpPr>
        <p:pic>
          <p:nvPicPr>
            <p:cNvPr id="7170" name="Picture 2" descr="Image result for woman on the edge of tim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99475" y="2256493"/>
              <a:ext cx="2114096" cy="32459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35740" y="5502444"/>
              <a:ext cx="1641565" cy="338554"/>
            </a:xfrm>
            <a:prstGeom prst="rect">
              <a:avLst/>
            </a:prstGeom>
            <a:noFill/>
          </p:spPr>
          <p:txBody>
            <a:bodyPr wrap="square" rtlCol="0">
              <a:spAutoFit/>
            </a:bodyPr>
            <a:lstStyle/>
            <a:p>
              <a:pPr algn="ctr"/>
              <a:r>
                <a:rPr lang="en-029" sz="1600" dirty="0"/>
                <a:t>1976</a:t>
              </a:r>
            </a:p>
          </p:txBody>
        </p:sp>
      </p:grpSp>
      <p:grpSp>
        <p:nvGrpSpPr>
          <p:cNvPr id="4" name="Group 3"/>
          <p:cNvGrpSpPr/>
          <p:nvPr/>
        </p:nvGrpSpPr>
        <p:grpSpPr>
          <a:xfrm>
            <a:off x="898381" y="2282516"/>
            <a:ext cx="2142897" cy="3627582"/>
            <a:chOff x="898381" y="2282516"/>
            <a:chExt cx="2142897" cy="3627582"/>
          </a:xfrm>
        </p:grpSpPr>
        <p:sp>
          <p:nvSpPr>
            <p:cNvPr id="17" name="TextBox 16"/>
            <p:cNvSpPr txBox="1"/>
            <p:nvPr/>
          </p:nvSpPr>
          <p:spPr>
            <a:xfrm>
              <a:off x="1256059" y="5571544"/>
              <a:ext cx="1456340" cy="338554"/>
            </a:xfrm>
            <a:prstGeom prst="rect">
              <a:avLst/>
            </a:prstGeom>
            <a:noFill/>
          </p:spPr>
          <p:txBody>
            <a:bodyPr wrap="square" rtlCol="0">
              <a:spAutoFit/>
            </a:bodyPr>
            <a:lstStyle/>
            <a:p>
              <a:pPr algn="ctr"/>
              <a:r>
                <a:rPr lang="en-029" sz="1600" dirty="0"/>
                <a:t>1974</a:t>
              </a:r>
            </a:p>
          </p:txBody>
        </p:sp>
        <p:pic>
          <p:nvPicPr>
            <p:cNvPr id="7172" name="Picture 4" descr="Image result for the dispossessed"/>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98381" y="2282516"/>
              <a:ext cx="2142897" cy="319390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172123730"/>
      </p:ext>
    </p:extLst>
  </p:cSld>
  <p:clrMapOvr>
    <a:masterClrMapping/>
  </p:clrMapOvr>
  <mc:AlternateContent xmlns:mc="http://schemas.openxmlformats.org/markup-compatibility/2006" xmlns:p14="http://schemas.microsoft.com/office/powerpoint/2010/main">
    <mc:Choice Requires="p14">
      <p:transition spd="med" p14:dur="700" advTm="66159">
        <p:fade/>
      </p:transition>
    </mc:Choice>
    <mc:Fallback xmlns="">
      <p:transition spd="med" advTm="6615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449" y="1051774"/>
            <a:ext cx="6940143" cy="602974"/>
          </a:xfrm>
        </p:spPr>
        <p:txBody>
          <a:bodyPr/>
          <a:lstStyle/>
          <a:p>
            <a:pPr algn="ctr"/>
            <a:r>
              <a:rPr lang="en-029" sz="3600" dirty="0" smtClean="0">
                <a:solidFill>
                  <a:srgbClr val="256C96"/>
                </a:solidFill>
              </a:rPr>
              <a:t>Sustainable transition narratives</a:t>
            </a:r>
            <a:endParaRPr lang="en-029" sz="3600" dirty="0">
              <a:solidFill>
                <a:srgbClr val="256C96"/>
              </a:solidFill>
            </a:endParaRPr>
          </a:p>
        </p:txBody>
      </p:sp>
      <p:grpSp>
        <p:nvGrpSpPr>
          <p:cNvPr id="3" name="Group 2"/>
          <p:cNvGrpSpPr/>
          <p:nvPr/>
        </p:nvGrpSpPr>
        <p:grpSpPr>
          <a:xfrm>
            <a:off x="787397" y="2262916"/>
            <a:ext cx="1778454" cy="3075490"/>
            <a:chOff x="690066" y="2436102"/>
            <a:chExt cx="2322287" cy="3694809"/>
          </a:xfrm>
        </p:grpSpPr>
        <p:pic>
          <p:nvPicPr>
            <p:cNvPr id="20" name="Picture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0066" y="2436102"/>
              <a:ext cx="2322287" cy="3196355"/>
            </a:xfrm>
            <a:prstGeom prst="rect">
              <a:avLst/>
            </a:prstGeom>
          </p:spPr>
        </p:pic>
        <p:sp>
          <p:nvSpPr>
            <p:cNvPr id="23" name="TextBox 22"/>
            <p:cNvSpPr txBox="1"/>
            <p:nvPr/>
          </p:nvSpPr>
          <p:spPr>
            <a:xfrm>
              <a:off x="1009435" y="5724182"/>
              <a:ext cx="1588867" cy="406729"/>
            </a:xfrm>
            <a:prstGeom prst="rect">
              <a:avLst/>
            </a:prstGeom>
            <a:noFill/>
          </p:spPr>
          <p:txBody>
            <a:bodyPr wrap="square" rtlCol="0">
              <a:spAutoFit/>
            </a:bodyPr>
            <a:lstStyle/>
            <a:p>
              <a:pPr algn="ctr"/>
              <a:r>
                <a:rPr lang="en-029" sz="1600" dirty="0" smtClean="0"/>
                <a:t>1990</a:t>
              </a:r>
              <a:endParaRPr lang="en-029" sz="1600" dirty="0"/>
            </a:p>
          </p:txBody>
        </p:sp>
      </p:grpSp>
      <p:grpSp>
        <p:nvGrpSpPr>
          <p:cNvPr id="7" name="Group 6"/>
          <p:cNvGrpSpPr/>
          <p:nvPr/>
        </p:nvGrpSpPr>
        <p:grpSpPr>
          <a:xfrm>
            <a:off x="4664273" y="2262917"/>
            <a:ext cx="1778454" cy="3115010"/>
            <a:chOff x="3359139" y="2408262"/>
            <a:chExt cx="2369560" cy="3722901"/>
          </a:xfrm>
        </p:grpSpPr>
        <p:pic>
          <p:nvPicPr>
            <p:cNvPr id="25" name="Picture 2" descr="Image result for green earth robinson"/>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59139" y="2408262"/>
              <a:ext cx="2369560" cy="32241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60106" y="5726541"/>
              <a:ext cx="1588867" cy="404622"/>
            </a:xfrm>
            <a:prstGeom prst="rect">
              <a:avLst/>
            </a:prstGeom>
            <a:noFill/>
          </p:spPr>
          <p:txBody>
            <a:bodyPr wrap="square" rtlCol="0">
              <a:spAutoFit/>
            </a:bodyPr>
            <a:lstStyle/>
            <a:p>
              <a:pPr algn="ctr"/>
              <a:r>
                <a:rPr lang="en-029" sz="1600" dirty="0" smtClean="0"/>
                <a:t>2015</a:t>
              </a:r>
              <a:endParaRPr lang="en-029" sz="1600" dirty="0"/>
            </a:p>
          </p:txBody>
        </p:sp>
      </p:grpSp>
      <p:grpSp>
        <p:nvGrpSpPr>
          <p:cNvPr id="8" name="Group 7"/>
          <p:cNvGrpSpPr/>
          <p:nvPr/>
        </p:nvGrpSpPr>
        <p:grpSpPr>
          <a:xfrm>
            <a:off x="6601910" y="2256316"/>
            <a:ext cx="1778454" cy="3083789"/>
            <a:chOff x="6075485" y="2408262"/>
            <a:chExt cx="2268415" cy="3730152"/>
          </a:xfrm>
        </p:grpSpPr>
        <p:pic>
          <p:nvPicPr>
            <p:cNvPr id="27" name="Picture 6" descr="Image result for new york 2140 robinso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75485" y="2408262"/>
              <a:ext cx="2268415" cy="327747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415259" y="5728899"/>
              <a:ext cx="1588867" cy="409515"/>
            </a:xfrm>
            <a:prstGeom prst="rect">
              <a:avLst/>
            </a:prstGeom>
            <a:noFill/>
          </p:spPr>
          <p:txBody>
            <a:bodyPr wrap="square" rtlCol="0">
              <a:spAutoFit/>
            </a:bodyPr>
            <a:lstStyle/>
            <a:p>
              <a:pPr algn="ctr"/>
              <a:r>
                <a:rPr lang="en-029" sz="1600" dirty="0" smtClean="0"/>
                <a:t>2017</a:t>
              </a:r>
              <a:endParaRPr lang="en-029" sz="1600" dirty="0"/>
            </a:p>
          </p:txBody>
        </p:sp>
      </p:grpSp>
      <p:grpSp>
        <p:nvGrpSpPr>
          <p:cNvPr id="9" name="Group 8"/>
          <p:cNvGrpSpPr/>
          <p:nvPr/>
        </p:nvGrpSpPr>
        <p:grpSpPr>
          <a:xfrm>
            <a:off x="2726636" y="2262917"/>
            <a:ext cx="1778454" cy="3031366"/>
            <a:chOff x="8557532" y="2410254"/>
            <a:chExt cx="2137682" cy="3728985"/>
          </a:xfrm>
        </p:grpSpPr>
        <p:pic>
          <p:nvPicPr>
            <p:cNvPr id="6146" name="Picture 2" descr="Related imag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557532" y="2410254"/>
              <a:ext cx="2137682" cy="32754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557532" y="5722772"/>
              <a:ext cx="2137682" cy="416467"/>
            </a:xfrm>
            <a:prstGeom prst="rect">
              <a:avLst/>
            </a:prstGeom>
            <a:noFill/>
          </p:spPr>
          <p:txBody>
            <a:bodyPr wrap="square" rtlCol="0">
              <a:spAutoFit/>
            </a:bodyPr>
            <a:lstStyle/>
            <a:p>
              <a:pPr algn="ctr"/>
              <a:r>
                <a:rPr lang="en-029" sz="1600" dirty="0" smtClean="0"/>
                <a:t>1992, 1993, 1996</a:t>
              </a:r>
              <a:endParaRPr lang="en-029" sz="1600" dirty="0"/>
            </a:p>
          </p:txBody>
        </p:sp>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387427541"/>
      </p:ext>
    </p:extLst>
  </p:cSld>
  <p:clrMapOvr>
    <a:masterClrMapping/>
  </p:clrMapOvr>
  <mc:AlternateContent xmlns:mc="http://schemas.openxmlformats.org/markup-compatibility/2006" xmlns:p14="http://schemas.microsoft.com/office/powerpoint/2010/main">
    <mc:Choice Requires="p14">
      <p:transition spd="med" p14:dur="700" advTm="88115">
        <p:fade/>
      </p:transition>
    </mc:Choice>
    <mc:Fallback xmlns="">
      <p:transition spd="med" advTm="8811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tar trek"/>
          <p:cNvPicPr>
            <a:picLocks noChangeAspect="1" noChangeArrowheads="1"/>
          </p:cNvPicPr>
          <p:nvPr/>
        </p:nvPicPr>
        <p:blipFill rotWithShape="1">
          <a:blip r:embed="rId6">
            <a:extLst>
              <a:ext uri="{28A0092B-C50C-407E-A947-70E740481C1C}">
                <a14:useLocalDpi xmlns:a14="http://schemas.microsoft.com/office/drawing/2010/main" val="0"/>
              </a:ext>
            </a:extLst>
          </a:blip>
          <a:srcRect l="918" t="66976" r="-918" b="22379"/>
          <a:stretch/>
        </p:blipFill>
        <p:spPr bwMode="auto">
          <a:xfrm>
            <a:off x="2278214" y="510668"/>
            <a:ext cx="4752851" cy="4451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352916690"/>
      </p:ext>
    </p:extLst>
  </p:cSld>
  <p:clrMapOvr>
    <a:masterClrMapping/>
  </p:clrMapOvr>
  <mc:AlternateContent xmlns:mc="http://schemas.openxmlformats.org/markup-compatibility/2006" xmlns:p14="http://schemas.microsoft.com/office/powerpoint/2010/main">
    <mc:Choice Requires="p14">
      <p:transition spd="med" p14:dur="700" advTm="13495">
        <p:fade/>
      </p:transition>
    </mc:Choice>
    <mc:Fallback xmlns="">
      <p:transition spd="med" advTm="1349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Image result for star tre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4131"/>
          <a:stretch/>
        </p:blipFill>
        <p:spPr bwMode="auto">
          <a:xfrm>
            <a:off x="563331" y="-1"/>
            <a:ext cx="4300095" cy="208951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star tre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65923" y="7937"/>
            <a:ext cx="3804557" cy="281055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star tr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029"/>
          </a:p>
        </p:txBody>
      </p:sp>
      <p:sp>
        <p:nvSpPr>
          <p:cNvPr id="3" name="AutoShape 8" descr="Image result for star tre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029"/>
          </a:p>
        </p:txBody>
      </p:sp>
      <p:sp>
        <p:nvSpPr>
          <p:cNvPr id="4" name="AutoShape 10" descr="Image result for star trek"/>
          <p:cNvSpPr>
            <a:spLocks noChangeAspect="1" noChangeArrowheads="1"/>
          </p:cNvSpPr>
          <p:nvPr/>
        </p:nvSpPr>
        <p:spPr bwMode="auto">
          <a:xfrm>
            <a:off x="1970768" y="287337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029"/>
          </a:p>
        </p:txBody>
      </p:sp>
      <p:pic>
        <p:nvPicPr>
          <p:cNvPr id="15372" name="Picture 12" descr="Related image"/>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5761" r="6561"/>
          <a:stretch/>
        </p:blipFill>
        <p:spPr bwMode="auto">
          <a:xfrm>
            <a:off x="4865923" y="2037706"/>
            <a:ext cx="3804557" cy="2451124"/>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Image result for star trek"/>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11434" t="13187" r="19471" b="19423"/>
          <a:stretch/>
        </p:blipFill>
        <p:spPr bwMode="auto">
          <a:xfrm>
            <a:off x="4865923" y="4389823"/>
            <a:ext cx="3804557" cy="2473779"/>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descr="Related imag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3104" r="8727" b="7536"/>
          <a:stretch/>
        </p:blipFill>
        <p:spPr bwMode="auto">
          <a:xfrm>
            <a:off x="563333" y="2037706"/>
            <a:ext cx="4300094" cy="2580462"/>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Image result for star trek enterpris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63332" y="4389823"/>
            <a:ext cx="4300093" cy="247377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48043993"/>
      </p:ext>
    </p:extLst>
  </p:cSld>
  <p:clrMapOvr>
    <a:masterClrMapping/>
  </p:clrMapOvr>
  <mc:AlternateContent xmlns:mc="http://schemas.openxmlformats.org/markup-compatibility/2006" xmlns:p14="http://schemas.microsoft.com/office/powerpoint/2010/main">
    <mc:Choice Requires="p14">
      <p:transition spd="med" p14:dur="700" advTm="13211">
        <p:fade/>
      </p:transition>
    </mc:Choice>
    <mc:Fallback xmlns="">
      <p:transition spd="med" advTm="1321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fade">
                                      <p:cBhvr>
                                        <p:cTn id="10" dur="1000"/>
                                        <p:tgtEl>
                                          <p:spTgt spid="15364"/>
                                        </p:tgtEl>
                                      </p:cBhvr>
                                    </p:animEffect>
                                  </p:childTnLst>
                                </p:cTn>
                              </p:par>
                            </p:childTnLst>
                          </p:cTn>
                        </p:par>
                        <p:par>
                          <p:cTn id="11" fill="hold">
                            <p:stCondLst>
                              <p:cond delay="1001"/>
                            </p:stCondLst>
                            <p:childTnLst>
                              <p:par>
                                <p:cTn id="12" presetID="10" presetClass="entr" presetSubtype="0" fill="hold" nodeType="afterEffect">
                                  <p:stCondLst>
                                    <p:cond delay="0"/>
                                  </p:stCondLst>
                                  <p:childTnLst>
                                    <p:set>
                                      <p:cBhvr>
                                        <p:cTn id="13" dur="1" fill="hold">
                                          <p:stCondLst>
                                            <p:cond delay="0"/>
                                          </p:stCondLst>
                                        </p:cTn>
                                        <p:tgtEl>
                                          <p:spTgt spid="15382"/>
                                        </p:tgtEl>
                                        <p:attrNameLst>
                                          <p:attrName>style.visibility</p:attrName>
                                        </p:attrNameLst>
                                      </p:cBhvr>
                                      <p:to>
                                        <p:strVal val="visible"/>
                                      </p:to>
                                    </p:set>
                                    <p:animEffect transition="in" filter="fade">
                                      <p:cBhvr>
                                        <p:cTn id="14" dur="1000"/>
                                        <p:tgtEl>
                                          <p:spTgt spid="15382"/>
                                        </p:tgtEl>
                                      </p:cBhvr>
                                    </p:animEffect>
                                  </p:childTnLst>
                                </p:cTn>
                              </p:par>
                            </p:childTnLst>
                          </p:cTn>
                        </p:par>
                        <p:par>
                          <p:cTn id="15" fill="hold">
                            <p:stCondLst>
                              <p:cond delay="2001"/>
                            </p:stCondLst>
                            <p:childTnLst>
                              <p:par>
                                <p:cTn id="16" presetID="10" presetClass="entr" presetSubtype="0" fill="hold" nodeType="afterEffect">
                                  <p:stCondLst>
                                    <p:cond delay="0"/>
                                  </p:stCondLst>
                                  <p:childTnLst>
                                    <p:set>
                                      <p:cBhvr>
                                        <p:cTn id="17" dur="1" fill="hold">
                                          <p:stCondLst>
                                            <p:cond delay="0"/>
                                          </p:stCondLst>
                                        </p:cTn>
                                        <p:tgtEl>
                                          <p:spTgt spid="15372"/>
                                        </p:tgtEl>
                                        <p:attrNameLst>
                                          <p:attrName>style.visibility</p:attrName>
                                        </p:attrNameLst>
                                      </p:cBhvr>
                                      <p:to>
                                        <p:strVal val="visible"/>
                                      </p:to>
                                    </p:set>
                                    <p:animEffect transition="in" filter="fade">
                                      <p:cBhvr>
                                        <p:cTn id="18" dur="1000"/>
                                        <p:tgtEl>
                                          <p:spTgt spid="15372"/>
                                        </p:tgtEl>
                                      </p:cBhvr>
                                    </p:animEffect>
                                  </p:childTnLst>
                                </p:cTn>
                              </p:par>
                            </p:childTnLst>
                          </p:cTn>
                        </p:par>
                        <p:par>
                          <p:cTn id="19" fill="hold">
                            <p:stCondLst>
                              <p:cond delay="3001"/>
                            </p:stCondLst>
                            <p:childTnLst>
                              <p:par>
                                <p:cTn id="20" presetID="10" presetClass="entr" presetSubtype="0" fill="hold" nodeType="afterEffect">
                                  <p:stCondLst>
                                    <p:cond delay="0"/>
                                  </p:stCondLst>
                                  <p:childTnLst>
                                    <p:set>
                                      <p:cBhvr>
                                        <p:cTn id="21" dur="1" fill="hold">
                                          <p:stCondLst>
                                            <p:cond delay="0"/>
                                          </p:stCondLst>
                                        </p:cTn>
                                        <p:tgtEl>
                                          <p:spTgt spid="15378"/>
                                        </p:tgtEl>
                                        <p:attrNameLst>
                                          <p:attrName>style.visibility</p:attrName>
                                        </p:attrNameLst>
                                      </p:cBhvr>
                                      <p:to>
                                        <p:strVal val="visible"/>
                                      </p:to>
                                    </p:set>
                                    <p:animEffect transition="in" filter="fade">
                                      <p:cBhvr>
                                        <p:cTn id="22" dur="1000"/>
                                        <p:tgtEl>
                                          <p:spTgt spid="15378"/>
                                        </p:tgtEl>
                                      </p:cBhvr>
                                    </p:animEffect>
                                  </p:childTnLst>
                                </p:cTn>
                              </p:par>
                            </p:childTnLst>
                          </p:cTn>
                        </p:par>
                        <p:par>
                          <p:cTn id="23" fill="hold">
                            <p:stCondLst>
                              <p:cond delay="4001"/>
                            </p:stCondLst>
                            <p:childTnLst>
                              <p:par>
                                <p:cTn id="24" presetID="10" presetClass="entr" presetSubtype="0" fill="hold" nodeType="afterEffect">
                                  <p:stCondLst>
                                    <p:cond delay="0"/>
                                  </p:stCondLst>
                                  <p:childTnLst>
                                    <p:set>
                                      <p:cBhvr>
                                        <p:cTn id="25" dur="1" fill="hold">
                                          <p:stCondLst>
                                            <p:cond delay="0"/>
                                          </p:stCondLst>
                                        </p:cTn>
                                        <p:tgtEl>
                                          <p:spTgt spid="15376"/>
                                        </p:tgtEl>
                                        <p:attrNameLst>
                                          <p:attrName>style.visibility</p:attrName>
                                        </p:attrNameLst>
                                      </p:cBhvr>
                                      <p:to>
                                        <p:strVal val="visible"/>
                                      </p:to>
                                    </p:set>
                                    <p:animEffect transition="in" filter="fade">
                                      <p:cBhvr>
                                        <p:cTn id="26" dur="1000"/>
                                        <p:tgtEl>
                                          <p:spTgt spid="153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l="16710" r="16624"/>
          <a:stretch/>
        </p:blipFill>
        <p:spPr>
          <a:xfrm>
            <a:off x="3151044" y="196410"/>
            <a:ext cx="3231869" cy="4518918"/>
          </a:xfrm>
          <a:prstGeom prst="rect">
            <a:avLst/>
          </a:prstGeom>
        </p:spPr>
      </p:pic>
      <p:sp>
        <p:nvSpPr>
          <p:cNvPr id="8" name="Rectangle 7"/>
          <p:cNvSpPr/>
          <p:nvPr/>
        </p:nvSpPr>
        <p:spPr>
          <a:xfrm>
            <a:off x="925535" y="4824152"/>
            <a:ext cx="7682888" cy="1661993"/>
          </a:xfrm>
          <a:prstGeom prst="rect">
            <a:avLst/>
          </a:prstGeom>
        </p:spPr>
        <p:txBody>
          <a:bodyPr wrap="square">
            <a:spAutoFit/>
          </a:bodyPr>
          <a:lstStyle/>
          <a:p>
            <a:r>
              <a:rPr lang="en-029" sz="2800" dirty="0" smtClean="0">
                <a:solidFill>
                  <a:schemeClr val="accent1">
                    <a:lumMod val="75000"/>
                  </a:schemeClr>
                </a:solidFill>
              </a:rPr>
              <a:t>“One </a:t>
            </a:r>
            <a:r>
              <a:rPr lang="en-029" sz="2800" dirty="0">
                <a:solidFill>
                  <a:schemeClr val="accent1">
                    <a:lumMod val="75000"/>
                  </a:schemeClr>
                </a:solidFill>
              </a:rPr>
              <a:t>of the few science fiction </a:t>
            </a:r>
            <a:r>
              <a:rPr lang="en-029" sz="2800" dirty="0" smtClean="0">
                <a:solidFill>
                  <a:schemeClr val="accent1">
                    <a:lumMod val="75000"/>
                  </a:schemeClr>
                </a:solidFill>
              </a:rPr>
              <a:t>universes</a:t>
            </a:r>
          </a:p>
          <a:p>
            <a:r>
              <a:rPr lang="en-029" sz="2800" dirty="0" smtClean="0">
                <a:solidFill>
                  <a:schemeClr val="accent1">
                    <a:lumMod val="75000"/>
                  </a:schemeClr>
                </a:solidFill>
              </a:rPr>
              <a:t>that </a:t>
            </a:r>
            <a:r>
              <a:rPr lang="en-029" sz="2800" dirty="0">
                <a:solidFill>
                  <a:schemeClr val="accent1">
                    <a:lumMod val="75000"/>
                  </a:schemeClr>
                </a:solidFill>
              </a:rPr>
              <a:t>grapple with the idea that </a:t>
            </a:r>
            <a:r>
              <a:rPr lang="en-029" sz="2800" dirty="0" smtClean="0">
                <a:solidFill>
                  <a:schemeClr val="accent1">
                    <a:lumMod val="75000"/>
                  </a:schemeClr>
                </a:solidFill>
              </a:rPr>
              <a:t>money</a:t>
            </a:r>
            <a:br>
              <a:rPr lang="en-029" sz="2800" dirty="0" smtClean="0">
                <a:solidFill>
                  <a:schemeClr val="accent1">
                    <a:lumMod val="75000"/>
                  </a:schemeClr>
                </a:solidFill>
              </a:rPr>
            </a:br>
            <a:r>
              <a:rPr lang="en-029" sz="2800" dirty="0" smtClean="0">
                <a:solidFill>
                  <a:schemeClr val="accent1">
                    <a:lumMod val="75000"/>
                  </a:schemeClr>
                </a:solidFill>
              </a:rPr>
              <a:t>may </a:t>
            </a:r>
            <a:r>
              <a:rPr lang="en-029" sz="2800" dirty="0">
                <a:solidFill>
                  <a:schemeClr val="accent1">
                    <a:lumMod val="75000"/>
                  </a:schemeClr>
                </a:solidFill>
              </a:rPr>
              <a:t>someday become </a:t>
            </a:r>
            <a:r>
              <a:rPr lang="en-029" sz="2800" dirty="0" smtClean="0">
                <a:solidFill>
                  <a:schemeClr val="accent1">
                    <a:lumMod val="75000"/>
                  </a:schemeClr>
                </a:solidFill>
              </a:rPr>
              <a:t>obsolete…”</a:t>
            </a:r>
          </a:p>
          <a:p>
            <a:pPr algn="r"/>
            <a:r>
              <a:rPr lang="en-029" dirty="0" smtClean="0">
                <a:solidFill>
                  <a:schemeClr val="accent1">
                    <a:lumMod val="75000"/>
                  </a:schemeClr>
                </a:solidFill>
              </a:rPr>
              <a:t>- Manu </a:t>
            </a:r>
            <a:r>
              <a:rPr lang="en-029" dirty="0" err="1" smtClean="0">
                <a:solidFill>
                  <a:schemeClr val="accent1">
                    <a:lumMod val="75000"/>
                  </a:schemeClr>
                </a:solidFill>
              </a:rPr>
              <a:t>Saadia</a:t>
            </a:r>
            <a:endParaRPr lang="en-029" dirty="0">
              <a:solidFill>
                <a:schemeClr val="accent1">
                  <a:lumMod val="7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89197673"/>
      </p:ext>
    </p:extLst>
  </p:cSld>
  <p:clrMapOvr>
    <a:masterClrMapping/>
  </p:clrMapOvr>
  <mc:AlternateContent xmlns:mc="http://schemas.openxmlformats.org/markup-compatibility/2006" xmlns:p14="http://schemas.microsoft.com/office/powerpoint/2010/main">
    <mc:Choice Requires="p14">
      <p:transition spd="med" p14:dur="700" advTm="10678">
        <p:fade/>
      </p:transition>
    </mc:Choice>
    <mc:Fallback xmlns="">
      <p:transition spd="med" advTm="1067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410" y="2321124"/>
            <a:ext cx="9144000" cy="1252760"/>
          </a:xfrm>
          <a:prstGeom prst="rect">
            <a:avLst/>
          </a:prstGeom>
        </p:spPr>
        <p:txBody>
          <a:bodyPr>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defTabSz="685800">
              <a:spcBef>
                <a:spcPts val="0"/>
              </a:spcBef>
            </a:pPr>
            <a:r>
              <a:rPr lang="en-029" sz="2800" dirty="0" smtClean="0">
                <a:solidFill>
                  <a:srgbClr val="256C96"/>
                </a:solidFill>
                <a:ea typeface="+mn-ea"/>
                <a:cs typeface="+mn-cs"/>
              </a:rPr>
              <a:t>“We’ve overcome hunger and greed, </a:t>
            </a:r>
            <a:r>
              <a:rPr lang="en-029" dirty="0" smtClean="0">
                <a:solidFill>
                  <a:srgbClr val="256C96"/>
                </a:solidFill>
                <a:ea typeface="+mn-ea"/>
                <a:cs typeface="+mn-cs"/>
              </a:rPr>
              <a:t/>
            </a:r>
            <a:br>
              <a:rPr lang="en-029" dirty="0" smtClean="0">
                <a:solidFill>
                  <a:srgbClr val="256C96"/>
                </a:solidFill>
                <a:ea typeface="+mn-ea"/>
                <a:cs typeface="+mn-cs"/>
              </a:rPr>
            </a:br>
            <a:r>
              <a:rPr lang="en-029" sz="2800" dirty="0" smtClean="0">
                <a:solidFill>
                  <a:srgbClr val="256C96"/>
                </a:solidFill>
                <a:ea typeface="+mn-ea"/>
                <a:cs typeface="+mn-cs"/>
              </a:rPr>
              <a:t>and we’re no longer interested</a:t>
            </a:r>
            <a:br>
              <a:rPr lang="en-029" sz="2800" dirty="0" smtClean="0">
                <a:solidFill>
                  <a:srgbClr val="256C96"/>
                </a:solidFill>
                <a:ea typeface="+mn-ea"/>
                <a:cs typeface="+mn-cs"/>
              </a:rPr>
            </a:br>
            <a:r>
              <a:rPr lang="en-029" sz="2800" dirty="0" smtClean="0">
                <a:solidFill>
                  <a:srgbClr val="256C96"/>
                </a:solidFill>
                <a:ea typeface="+mn-ea"/>
                <a:cs typeface="+mn-cs"/>
              </a:rPr>
              <a:t>in the accumulation of things.”</a:t>
            </a:r>
            <a:endParaRPr lang="en-029" sz="2400" dirty="0">
              <a:solidFill>
                <a:srgbClr val="256C96"/>
              </a:solidFill>
            </a:endParaRPr>
          </a:p>
        </p:txBody>
      </p:sp>
      <p:sp>
        <p:nvSpPr>
          <p:cNvPr id="3" name="TextBox 2"/>
          <p:cNvSpPr txBox="1"/>
          <p:nvPr/>
        </p:nvSpPr>
        <p:spPr>
          <a:xfrm>
            <a:off x="5761608" y="3856191"/>
            <a:ext cx="1900200" cy="338554"/>
          </a:xfrm>
          <a:prstGeom prst="rect">
            <a:avLst/>
          </a:prstGeom>
          <a:noFill/>
        </p:spPr>
        <p:txBody>
          <a:bodyPr wrap="square" rtlCol="0">
            <a:spAutoFit/>
          </a:bodyPr>
          <a:lstStyle/>
          <a:p>
            <a:r>
              <a:rPr lang="en-029" sz="1600" dirty="0">
                <a:solidFill>
                  <a:srgbClr val="256C96"/>
                </a:solidFill>
              </a:rPr>
              <a:t>- Jean-Luc Picard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43091339"/>
      </p:ext>
    </p:extLst>
  </p:cSld>
  <p:clrMapOvr>
    <a:masterClrMapping/>
  </p:clrMapOvr>
  <mc:AlternateContent xmlns:mc="http://schemas.openxmlformats.org/markup-compatibility/2006" xmlns:p14="http://schemas.microsoft.com/office/powerpoint/2010/main">
    <mc:Choice Requires="p14">
      <p:transition spd="med" p14:dur="700" advTm="10749">
        <p:fade/>
      </p:transition>
    </mc:Choice>
    <mc:Fallback xmlns="">
      <p:transition spd="med" advTm="1074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98279" y="1411233"/>
            <a:ext cx="6566104" cy="4927107"/>
          </a:xfrm>
          <a:prstGeom prst="rect">
            <a:avLst/>
          </a:prstGeom>
        </p:spPr>
      </p:pic>
      <p:sp>
        <p:nvSpPr>
          <p:cNvPr id="3" name="Title 2"/>
          <p:cNvSpPr>
            <a:spLocks noGrp="1"/>
          </p:cNvSpPr>
          <p:nvPr>
            <p:ph type="title"/>
          </p:nvPr>
        </p:nvSpPr>
        <p:spPr>
          <a:xfrm>
            <a:off x="854766" y="494434"/>
            <a:ext cx="7653130" cy="601393"/>
          </a:xfrm>
        </p:spPr>
        <p:txBody>
          <a:bodyPr/>
          <a:lstStyle/>
          <a:p>
            <a:r>
              <a:rPr lang="en-029" sz="3200" dirty="0" smtClean="0"/>
              <a:t>We don’t have a Replicator</a:t>
            </a:r>
            <a:endParaRPr lang="en-029"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09442742"/>
      </p:ext>
    </p:extLst>
  </p:cSld>
  <p:clrMapOvr>
    <a:masterClrMapping/>
  </p:clrMapOvr>
  <mc:AlternateContent xmlns:mc="http://schemas.openxmlformats.org/markup-compatibility/2006" xmlns:p14="http://schemas.microsoft.com/office/powerpoint/2010/main">
    <mc:Choice Requires="p14">
      <p:transition spd="med" p14:dur="700" advTm="21812">
        <p:fade/>
      </p:transition>
    </mc:Choice>
    <mc:Fallback xmlns="">
      <p:transition spd="med" advTm="2181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43000"/>
                    </a14:imgEffect>
                    <a14:imgEffect>
                      <a14:brightnessContrast bright="-34000" contrast="-11000"/>
                    </a14:imgEffect>
                  </a14:imgLayer>
                </a14:imgProps>
              </a:ext>
              <a:ext uri="{28A0092B-C50C-407E-A947-70E740481C1C}">
                <a14:useLocalDpi xmlns:a14="http://schemas.microsoft.com/office/drawing/2010/main" val="0"/>
              </a:ext>
            </a:extLst>
          </a:blip>
          <a:srcRect l="9037" r="16198"/>
          <a:stretch/>
        </p:blipFill>
        <p:spPr>
          <a:xfrm>
            <a:off x="0" y="1"/>
            <a:ext cx="9144000" cy="6857999"/>
          </a:xfrm>
          <a:prstGeom prst="rect">
            <a:avLst/>
          </a:prstGeom>
          <a:effectLst/>
        </p:spPr>
      </p:pic>
      <p:sp>
        <p:nvSpPr>
          <p:cNvPr id="2" name="Title 1"/>
          <p:cNvSpPr>
            <a:spLocks noGrp="1"/>
          </p:cNvSpPr>
          <p:nvPr>
            <p:ph type="title"/>
          </p:nvPr>
        </p:nvSpPr>
        <p:spPr>
          <a:xfrm>
            <a:off x="549274" y="2352582"/>
            <a:ext cx="8056563" cy="1509204"/>
          </a:xfrm>
        </p:spPr>
        <p:txBody>
          <a:bodyPr/>
          <a:lstStyle/>
          <a:p>
            <a:r>
              <a:rPr lang="en-029" sz="3200" dirty="0" smtClean="0">
                <a:solidFill>
                  <a:schemeClr val="bg1"/>
                </a:solidFill>
              </a:rPr>
              <a:t>“We are now living in a science fiction novel we are all writing together”</a:t>
            </a:r>
            <a:r>
              <a:rPr lang="en-029" sz="3200" dirty="0" smtClean="0"/>
              <a:t/>
            </a:r>
            <a:br>
              <a:rPr lang="en-029" sz="3200" dirty="0" smtClean="0"/>
            </a:br>
            <a:endParaRPr lang="en-029" sz="1800" dirty="0"/>
          </a:p>
        </p:txBody>
      </p:sp>
      <p:sp>
        <p:nvSpPr>
          <p:cNvPr id="3" name="Text Placeholder 2"/>
          <p:cNvSpPr>
            <a:spLocks noGrp="1"/>
          </p:cNvSpPr>
          <p:nvPr>
            <p:ph type="body" idx="1"/>
          </p:nvPr>
        </p:nvSpPr>
        <p:spPr>
          <a:xfrm>
            <a:off x="549273" y="3923931"/>
            <a:ext cx="8056563" cy="479394"/>
          </a:xfrm>
        </p:spPr>
        <p:txBody>
          <a:bodyPr>
            <a:normAutofit/>
          </a:bodyPr>
          <a:lstStyle/>
          <a:p>
            <a:pPr algn="r"/>
            <a:r>
              <a:rPr lang="en-029" sz="2000" dirty="0" smtClean="0">
                <a:solidFill>
                  <a:schemeClr val="bg1"/>
                </a:solidFill>
              </a:rPr>
              <a:t>- Kim Stanley Robinson</a:t>
            </a:r>
            <a:endParaRPr lang="en-029" sz="2000" dirty="0">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27351215"/>
      </p:ext>
    </p:extLst>
  </p:cSld>
  <p:clrMapOvr>
    <a:masterClrMapping/>
  </p:clrMapOvr>
  <mc:AlternateContent xmlns:mc="http://schemas.openxmlformats.org/markup-compatibility/2006" xmlns:p14="http://schemas.microsoft.com/office/powerpoint/2010/main">
    <mc:Choice Requires="p14">
      <p:transition spd="med" p14:dur="700" advTm="23724">
        <p:fade/>
      </p:transition>
    </mc:Choice>
    <mc:Fallback xmlns="">
      <p:transition spd="med" advTm="2372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for the culture serie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19723" y="4832059"/>
            <a:ext cx="2749491" cy="183299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images-na.ssl-images-amazon.com/images/I/51%2B7Hc1DvyL._SX316_BO1,204,203,200_.jpg"/>
          <p:cNvPicPr>
            <a:picLocks noChangeAspect="1" noChangeArrowheads="1"/>
          </p:cNvPicPr>
          <p:nvPr/>
        </p:nvPicPr>
        <p:blipFill rotWithShape="1">
          <a:blip r:embed="rId6">
            <a:extLst>
              <a:ext uri="{28A0092B-C50C-407E-A947-70E740481C1C}">
                <a14:useLocalDpi xmlns:a14="http://schemas.microsoft.com/office/drawing/2010/main" val="0"/>
              </a:ext>
            </a:extLst>
          </a:blip>
          <a:srcRect b="45540"/>
          <a:stretch/>
        </p:blipFill>
        <p:spPr bwMode="auto">
          <a:xfrm>
            <a:off x="-67112" y="-67113"/>
            <a:ext cx="9362113" cy="6988029"/>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Surface Detail (A Culture Novel Book 9) by [Banks, Iain M.]"/>
          <p:cNvPicPr>
            <a:picLocks noChangeAspect="1" noChangeArrowheads="1"/>
          </p:cNvPicPr>
          <p:nvPr/>
        </p:nvPicPr>
        <p:blipFill rotWithShape="1">
          <a:blip r:embed="rId7">
            <a:extLst>
              <a:ext uri="{28A0092B-C50C-407E-A947-70E740481C1C}">
                <a14:useLocalDpi xmlns:a14="http://schemas.microsoft.com/office/drawing/2010/main" val="0"/>
              </a:ext>
            </a:extLst>
          </a:blip>
          <a:srcRect b="56404"/>
          <a:stretch/>
        </p:blipFill>
        <p:spPr bwMode="auto">
          <a:xfrm>
            <a:off x="759277" y="1257300"/>
            <a:ext cx="7511143" cy="4691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2612" y="4863393"/>
            <a:ext cx="9026553" cy="982993"/>
          </a:xfrm>
        </p:spPr>
        <p:txBody>
          <a:bodyPr/>
          <a:lstStyle/>
          <a:p>
            <a:r>
              <a:rPr lang="en-029" dirty="0" smtClean="0">
                <a:solidFill>
                  <a:schemeClr val="accent4">
                    <a:lumMod val="40000"/>
                    <a:lumOff val="60000"/>
                  </a:schemeClr>
                </a:solidFill>
              </a:rPr>
              <a:t>The Culture</a:t>
            </a:r>
            <a:endParaRPr lang="en-029" dirty="0">
              <a:solidFill>
                <a:schemeClr val="accent4">
                  <a:lumMod val="40000"/>
                  <a:lumOff val="6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606422"/>
      </p:ext>
    </p:extLst>
  </p:cSld>
  <p:clrMapOvr>
    <a:masterClrMapping/>
  </p:clrMapOvr>
  <mc:AlternateContent xmlns:mc="http://schemas.openxmlformats.org/markup-compatibility/2006" xmlns:p14="http://schemas.microsoft.com/office/powerpoint/2010/main">
    <mc:Choice Requires="p14">
      <p:transition spd="med" p14:dur="700" advTm="41325">
        <p:fade/>
      </p:transition>
    </mc:Choice>
    <mc:Fallback xmlns="">
      <p:transition spd="med" advTm="4132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lated im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44" y="566307"/>
            <a:ext cx="9137356" cy="577856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83644540"/>
      </p:ext>
    </p:extLst>
  </p:cSld>
  <p:clrMapOvr>
    <a:masterClrMapping/>
  </p:clrMapOvr>
  <mc:AlternateContent xmlns:mc="http://schemas.openxmlformats.org/markup-compatibility/2006" xmlns:p14="http://schemas.microsoft.com/office/powerpoint/2010/main">
    <mc:Choice Requires="p14">
      <p:transition spd="med" p14:dur="700" advTm="12362">
        <p:fade/>
      </p:transition>
    </mc:Choice>
    <mc:Fallback xmlns="">
      <p:transition spd="med" advTm="1236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for the culture series"/>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598" r="9420"/>
          <a:stretch/>
        </p:blipFill>
        <p:spPr bwMode="auto">
          <a:xfrm>
            <a:off x="2436406" y="2076276"/>
            <a:ext cx="4202885" cy="33765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7447" y="344565"/>
            <a:ext cx="9026553" cy="982993"/>
          </a:xfrm>
        </p:spPr>
        <p:txBody>
          <a:bodyPr/>
          <a:lstStyle/>
          <a:p>
            <a:r>
              <a:rPr lang="en-029" dirty="0" smtClean="0"/>
              <a:t>The Culture</a:t>
            </a:r>
            <a:endParaRPr lang="en-029" dirty="0"/>
          </a:p>
        </p:txBody>
      </p:sp>
      <p:sp>
        <p:nvSpPr>
          <p:cNvPr id="3" name="TextBox 2"/>
          <p:cNvSpPr txBox="1"/>
          <p:nvPr/>
        </p:nvSpPr>
        <p:spPr>
          <a:xfrm>
            <a:off x="0" y="5561900"/>
            <a:ext cx="9144000" cy="523220"/>
          </a:xfrm>
          <a:prstGeom prst="rect">
            <a:avLst/>
          </a:prstGeom>
          <a:noFill/>
        </p:spPr>
        <p:txBody>
          <a:bodyPr wrap="square" rtlCol="0">
            <a:spAutoFit/>
          </a:bodyPr>
          <a:lstStyle/>
          <a:p>
            <a:pPr algn="ctr"/>
            <a:r>
              <a:rPr lang="en-029" sz="2800" dirty="0" smtClean="0"/>
              <a:t>Iain M. Banks (1954-2015)</a:t>
            </a:r>
            <a:endParaRPr lang="en-029"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93169647"/>
      </p:ext>
    </p:extLst>
  </p:cSld>
  <p:clrMapOvr>
    <a:masterClrMapping/>
  </p:clrMapOvr>
  <mc:AlternateContent xmlns:mc="http://schemas.openxmlformats.org/markup-compatibility/2006" xmlns:p14="http://schemas.microsoft.com/office/powerpoint/2010/main">
    <mc:Choice Requires="p14">
      <p:transition spd="med" p14:dur="700" advTm="31364">
        <p:fade/>
      </p:transition>
    </mc:Choice>
    <mc:Fallback xmlns="">
      <p:transition spd="med" advTm="3136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179613"/>
            <a:ext cx="8042276" cy="717911"/>
          </a:xfrm>
        </p:spPr>
        <p:txBody>
          <a:bodyPr/>
          <a:lstStyle/>
          <a:p>
            <a:r>
              <a:rPr lang="en-029" sz="4000" dirty="0" smtClean="0"/>
              <a:t>Octavia Butler </a:t>
            </a:r>
            <a:r>
              <a:rPr lang="en-029" sz="2400" dirty="0"/>
              <a:t>(1947-2006)</a:t>
            </a:r>
          </a:p>
        </p:txBody>
      </p:sp>
      <p:pic>
        <p:nvPicPr>
          <p:cNvPr id="11266" name="Picture 2" descr="Related imag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045029"/>
            <a:ext cx="9144000" cy="581297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168252" y="1290618"/>
            <a:ext cx="2428742" cy="4334626"/>
            <a:chOff x="524638" y="1640644"/>
            <a:chExt cx="2428742" cy="4334626"/>
          </a:xfrm>
        </p:grpSpPr>
        <p:pic>
          <p:nvPicPr>
            <p:cNvPr id="5" name="Picture 2" descr="Image result for kindred octavia butle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4638" y="1640644"/>
              <a:ext cx="2428742" cy="3943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095" y="5605938"/>
              <a:ext cx="1356673" cy="369332"/>
            </a:xfrm>
            <a:prstGeom prst="rect">
              <a:avLst/>
            </a:prstGeom>
            <a:solidFill>
              <a:schemeClr val="bg1">
                <a:alpha val="54000"/>
              </a:schemeClr>
            </a:solidFill>
          </p:spPr>
          <p:txBody>
            <a:bodyPr wrap="square" rtlCol="0">
              <a:spAutoFit/>
            </a:bodyPr>
            <a:lstStyle/>
            <a:p>
              <a:pPr algn="ctr"/>
              <a:r>
                <a:rPr lang="en-029" b="1" dirty="0" smtClean="0"/>
                <a:t>1979</a:t>
              </a:r>
              <a:endParaRPr lang="en-029" b="1" dirty="0"/>
            </a:p>
          </p:txBody>
        </p:sp>
      </p:grpSp>
      <p:grpSp>
        <p:nvGrpSpPr>
          <p:cNvPr id="7" name="Group 6"/>
          <p:cNvGrpSpPr/>
          <p:nvPr/>
        </p:nvGrpSpPr>
        <p:grpSpPr>
          <a:xfrm>
            <a:off x="3596994" y="1290618"/>
            <a:ext cx="2428742" cy="4373051"/>
            <a:chOff x="1878816" y="884238"/>
            <a:chExt cx="2777013" cy="5000127"/>
          </a:xfrm>
        </p:grpSpPr>
        <p:pic>
          <p:nvPicPr>
            <p:cNvPr id="8" name="Picture 10" descr="Image result for parable of the sower butl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16" y="884238"/>
              <a:ext cx="2777013" cy="4533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91715" y="5462072"/>
              <a:ext cx="1551214" cy="422293"/>
            </a:xfrm>
            <a:prstGeom prst="rect">
              <a:avLst/>
            </a:prstGeom>
            <a:solidFill>
              <a:schemeClr val="bg1">
                <a:alpha val="51000"/>
              </a:schemeClr>
            </a:solidFill>
          </p:spPr>
          <p:txBody>
            <a:bodyPr wrap="square" rtlCol="0">
              <a:spAutoFit/>
            </a:bodyPr>
            <a:lstStyle/>
            <a:p>
              <a:pPr algn="ctr"/>
              <a:r>
                <a:rPr lang="en-029" b="1" dirty="0" smtClean="0"/>
                <a:t>1993</a:t>
              </a:r>
              <a:endParaRPr lang="en-029" b="1" dirty="0"/>
            </a:p>
          </p:txBody>
        </p:sp>
      </p:grpSp>
      <p:grpSp>
        <p:nvGrpSpPr>
          <p:cNvPr id="10" name="Group 9"/>
          <p:cNvGrpSpPr/>
          <p:nvPr/>
        </p:nvGrpSpPr>
        <p:grpSpPr>
          <a:xfrm>
            <a:off x="6016211" y="1289257"/>
            <a:ext cx="2428742" cy="4356048"/>
            <a:chOff x="4972503" y="884238"/>
            <a:chExt cx="2819400" cy="4980686"/>
          </a:xfrm>
        </p:grpSpPr>
        <p:pic>
          <p:nvPicPr>
            <p:cNvPr id="11" name="Picture 8" descr="Image result for parable of the talents butle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972503" y="884238"/>
              <a:ext cx="2819400" cy="4533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60050" y="5442631"/>
              <a:ext cx="1551214" cy="422293"/>
            </a:xfrm>
            <a:prstGeom prst="rect">
              <a:avLst/>
            </a:prstGeom>
            <a:solidFill>
              <a:schemeClr val="bg1">
                <a:alpha val="69000"/>
              </a:schemeClr>
            </a:solidFill>
          </p:spPr>
          <p:txBody>
            <a:bodyPr wrap="square" rtlCol="0">
              <a:spAutoFit/>
            </a:bodyPr>
            <a:lstStyle/>
            <a:p>
              <a:pPr algn="ctr"/>
              <a:r>
                <a:rPr lang="en-029" b="1" dirty="0" smtClean="0"/>
                <a:t>1998</a:t>
              </a:r>
              <a:endParaRPr lang="en-029" b="1" dirty="0"/>
            </a:p>
          </p:txBody>
        </p:sp>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404012703"/>
      </p:ext>
    </p:extLst>
  </p:cSld>
  <p:clrMapOvr>
    <a:masterClrMapping/>
  </p:clrMapOvr>
  <mc:AlternateContent xmlns:mc="http://schemas.openxmlformats.org/markup-compatibility/2006" xmlns:p14="http://schemas.microsoft.com/office/powerpoint/2010/main">
    <mc:Choice Requires="p14">
      <p:transition spd="med" p14:dur="700" advTm="40043">
        <p:fade/>
      </p:transition>
    </mc:Choice>
    <mc:Fallback xmlns="">
      <p:transition spd="med" advTm="4004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24840" y="1820177"/>
            <a:ext cx="2244723" cy="4022339"/>
            <a:chOff x="1024840" y="1820177"/>
            <a:chExt cx="2244723" cy="4022339"/>
          </a:xfrm>
        </p:grpSpPr>
        <p:pic>
          <p:nvPicPr>
            <p:cNvPr id="9218" name="Picture 2" descr="Image result for xenogenesis butl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4840" y="1820177"/>
              <a:ext cx="2244723" cy="3578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4840" y="5473184"/>
              <a:ext cx="2244723" cy="369332"/>
            </a:xfrm>
            <a:prstGeom prst="rect">
              <a:avLst/>
            </a:prstGeom>
            <a:noFill/>
          </p:spPr>
          <p:txBody>
            <a:bodyPr wrap="square" rtlCol="0">
              <a:spAutoFit/>
            </a:bodyPr>
            <a:lstStyle/>
            <a:p>
              <a:pPr algn="ctr"/>
              <a:r>
                <a:rPr lang="en-029" dirty="0" smtClean="0"/>
                <a:t>1987</a:t>
              </a:r>
              <a:endParaRPr lang="en-029" dirty="0"/>
            </a:p>
          </p:txBody>
        </p:sp>
      </p:grpSp>
      <p:grpSp>
        <p:nvGrpSpPr>
          <p:cNvPr id="4" name="Group 3"/>
          <p:cNvGrpSpPr/>
          <p:nvPr/>
        </p:nvGrpSpPr>
        <p:grpSpPr>
          <a:xfrm>
            <a:off x="3465960" y="1820177"/>
            <a:ext cx="2244724" cy="3974413"/>
            <a:chOff x="3465960" y="1820177"/>
            <a:chExt cx="2244724" cy="3974413"/>
          </a:xfrm>
        </p:grpSpPr>
        <p:pic>
          <p:nvPicPr>
            <p:cNvPr id="9220" name="Picture 4" descr="Image result for xenogenesis butl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65961" y="1820177"/>
              <a:ext cx="2244723" cy="3580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65960" y="5425258"/>
              <a:ext cx="2244723" cy="369332"/>
            </a:xfrm>
            <a:prstGeom prst="rect">
              <a:avLst/>
            </a:prstGeom>
            <a:noFill/>
          </p:spPr>
          <p:txBody>
            <a:bodyPr wrap="square" rtlCol="0">
              <a:spAutoFit/>
            </a:bodyPr>
            <a:lstStyle/>
            <a:p>
              <a:pPr algn="ctr"/>
              <a:r>
                <a:rPr lang="en-029" dirty="0" smtClean="0"/>
                <a:t>1989</a:t>
              </a:r>
              <a:endParaRPr lang="en-029" dirty="0"/>
            </a:p>
          </p:txBody>
        </p:sp>
      </p:grpSp>
      <p:grpSp>
        <p:nvGrpSpPr>
          <p:cNvPr id="5" name="Group 4"/>
          <p:cNvGrpSpPr/>
          <p:nvPr/>
        </p:nvGrpSpPr>
        <p:grpSpPr>
          <a:xfrm>
            <a:off x="5779176" y="1828738"/>
            <a:ext cx="2372629" cy="3989285"/>
            <a:chOff x="5779176" y="1828738"/>
            <a:chExt cx="2372629" cy="3989285"/>
          </a:xfrm>
        </p:grpSpPr>
        <p:pic>
          <p:nvPicPr>
            <p:cNvPr id="9222" name="Picture 6" descr="Image result for xenogenesis butle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07082" y="1828738"/>
              <a:ext cx="2244723" cy="3570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79176" y="5448691"/>
              <a:ext cx="2244723" cy="369332"/>
            </a:xfrm>
            <a:prstGeom prst="rect">
              <a:avLst/>
            </a:prstGeom>
            <a:noFill/>
          </p:spPr>
          <p:txBody>
            <a:bodyPr wrap="square" rtlCol="0">
              <a:spAutoFit/>
            </a:bodyPr>
            <a:lstStyle/>
            <a:p>
              <a:pPr algn="ctr"/>
              <a:r>
                <a:rPr lang="en-029" dirty="0" smtClean="0"/>
                <a:t>1989</a:t>
              </a:r>
              <a:endParaRPr lang="en-029" dirty="0"/>
            </a:p>
          </p:txBody>
        </p:sp>
      </p:grpSp>
      <p:sp>
        <p:nvSpPr>
          <p:cNvPr id="8" name="Title 8"/>
          <p:cNvSpPr txBox="1">
            <a:spLocks/>
          </p:cNvSpPr>
          <p:nvPr/>
        </p:nvSpPr>
        <p:spPr>
          <a:xfrm>
            <a:off x="16321" y="466805"/>
            <a:ext cx="9144000" cy="855809"/>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029" sz="4000" dirty="0" err="1" smtClean="0"/>
              <a:t>Xenogenesis</a:t>
            </a:r>
            <a:r>
              <a:rPr lang="en-029" sz="4000" dirty="0" smtClean="0"/>
              <a:t> series</a:t>
            </a:r>
            <a:endParaRPr lang="en-029" sz="40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66095831"/>
      </p:ext>
    </p:extLst>
  </p:cSld>
  <p:clrMapOvr>
    <a:masterClrMapping/>
  </p:clrMapOvr>
  <mc:AlternateContent xmlns:mc="http://schemas.openxmlformats.org/markup-compatibility/2006" xmlns:p14="http://schemas.microsoft.com/office/powerpoint/2010/main">
    <mc:Choice Requires="p14">
      <p:transition spd="slow" p14:dur="2000" advTm="21781"/>
    </mc:Choice>
    <mc:Fallback xmlns="">
      <p:transition spd="slow" advTm="217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awn - Octavia Butl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624693"/>
            <a:ext cx="9146551" cy="52333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7577"/>
            <a:ext cx="9144000" cy="1084410"/>
          </a:xfrm>
        </p:spPr>
        <p:txBody>
          <a:bodyPr/>
          <a:lstStyle/>
          <a:p>
            <a:r>
              <a:rPr lang="en-029" dirty="0" smtClean="0">
                <a:solidFill>
                  <a:schemeClr val="accent4">
                    <a:lumMod val="50000"/>
                  </a:schemeClr>
                </a:solidFill>
              </a:rPr>
              <a:t>Dawn</a:t>
            </a:r>
            <a:endParaRPr lang="en-029" dirty="0">
              <a:solidFill>
                <a:schemeClr val="accent4">
                  <a:lumMod val="50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86338443"/>
      </p:ext>
    </p:extLst>
  </p:cSld>
  <p:clrMapOvr>
    <a:masterClrMapping/>
  </p:clrMapOvr>
  <mc:AlternateContent xmlns:mc="http://schemas.openxmlformats.org/markup-compatibility/2006" xmlns:p14="http://schemas.microsoft.com/office/powerpoint/2010/main">
    <mc:Choice Requires="p14">
      <p:transition spd="med" p14:dur="700" advTm="14051">
        <p:fade/>
      </p:transition>
    </mc:Choice>
    <mc:Fallback xmlns="">
      <p:transition spd="med" advTm="1405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65465"/>
            <a:ext cx="9144000" cy="5592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2754" y="-259817"/>
            <a:ext cx="8042276" cy="1255860"/>
          </a:xfrm>
        </p:spPr>
        <p:txBody>
          <a:bodyPr/>
          <a:lstStyle/>
          <a:p>
            <a:r>
              <a:rPr lang="en-029" sz="4000" dirty="0" smtClean="0">
                <a:solidFill>
                  <a:schemeClr val="tx2">
                    <a:lumMod val="25000"/>
                    <a:lumOff val="75000"/>
                  </a:schemeClr>
                </a:solidFill>
              </a:rPr>
              <a:t>Star Trek Discovery</a:t>
            </a:r>
            <a:endParaRPr lang="en-029" sz="4000" dirty="0">
              <a:solidFill>
                <a:schemeClr val="tx2">
                  <a:lumMod val="25000"/>
                  <a:lumOff val="75000"/>
                </a:schemeClr>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37473610"/>
      </p:ext>
    </p:extLst>
  </p:cSld>
  <p:clrMapOvr>
    <a:masterClrMapping/>
  </p:clrMapOvr>
  <mc:AlternateContent xmlns:mc="http://schemas.openxmlformats.org/markup-compatibility/2006" xmlns:p14="http://schemas.microsoft.com/office/powerpoint/2010/main">
    <mc:Choice Requires="p14">
      <p:transition spd="med" p14:dur="700" advTm="50811">
        <p:fade/>
      </p:transition>
    </mc:Choice>
    <mc:Fallback xmlns="">
      <p:transition spd="med" advTm="5081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4" y="875764"/>
            <a:ext cx="9180450" cy="5157989"/>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75064144"/>
      </p:ext>
    </p:extLst>
  </p:cSld>
  <p:clrMapOvr>
    <a:masterClrMapping/>
  </p:clrMapOvr>
  <mc:AlternateContent xmlns:mc="http://schemas.openxmlformats.org/markup-compatibility/2006" xmlns:p14="http://schemas.microsoft.com/office/powerpoint/2010/main">
    <mc:Choice Requires="p14">
      <p:transition spd="med" p14:dur="700" advTm="35357">
        <p:fade/>
      </p:transition>
    </mc:Choice>
    <mc:Fallback xmlns="">
      <p:transition spd="med" advTm="3535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2" descr="Image result for the disposses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415" y="0"/>
            <a:ext cx="52577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0311155"/>
      </p:ext>
    </p:extLst>
  </p:cSld>
  <p:clrMapOvr>
    <a:masterClrMapping/>
  </p:clrMapOvr>
  <mc:AlternateContent xmlns:mc="http://schemas.openxmlformats.org/markup-compatibility/2006" xmlns:p14="http://schemas.microsoft.com/office/powerpoint/2010/main">
    <mc:Choice Requires="p14">
      <p:transition spd="med" p14:dur="700" advTm="36733">
        <p:fade/>
      </p:transition>
    </mc:Choice>
    <mc:Fallback xmlns="">
      <p:transition spd="med" advTm="3673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43956" y="914858"/>
            <a:ext cx="2357569" cy="4973896"/>
          </a:xfrm>
          <a:prstGeom prst="rect">
            <a:avLst/>
          </a:prstGeom>
        </p:spPr>
      </p:pic>
    </p:spTree>
    <p:extLst>
      <p:ext uri="{BB962C8B-B14F-4D97-AF65-F5344CB8AC3E}">
        <p14:creationId xmlns:p14="http://schemas.microsoft.com/office/powerpoint/2010/main" val="224504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Jeffrey Barber\My Documents\Pictures\ISF pictures\1 -  Themes\Energy\oil\pumping gas.jpe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2460" y="1197817"/>
            <a:ext cx="3281902" cy="47124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004362" y="1197817"/>
            <a:ext cx="4669122" cy="4712476"/>
            <a:chOff x="8410994" y="2634663"/>
            <a:chExt cx="3466999" cy="3139691"/>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4987" y="2634663"/>
              <a:ext cx="3443006" cy="3114261"/>
            </a:xfrm>
            <a:prstGeom prst="rect">
              <a:avLst/>
            </a:prstGeom>
          </p:spPr>
        </p:pic>
        <p:sp>
          <p:nvSpPr>
            <p:cNvPr id="5" name="TextBox 4"/>
            <p:cNvSpPr txBox="1"/>
            <p:nvPr/>
          </p:nvSpPr>
          <p:spPr>
            <a:xfrm>
              <a:off x="8410994" y="5371974"/>
              <a:ext cx="3409955" cy="402380"/>
            </a:xfrm>
            <a:prstGeom prst="rect">
              <a:avLst/>
            </a:prstGeom>
            <a:solidFill>
              <a:schemeClr val="bg1"/>
            </a:solidFill>
          </p:spPr>
          <p:txBody>
            <a:bodyPr wrap="square" rtlCol="0">
              <a:spAutoFit/>
            </a:bodyPr>
            <a:lstStyle/>
            <a:p>
              <a:pPr algn="ctr"/>
              <a:r>
                <a:rPr lang="en-029" sz="2400" b="1" dirty="0" smtClean="0">
                  <a:solidFill>
                    <a:srgbClr val="0070C0"/>
                  </a:solidFill>
                </a:rPr>
                <a:t>Ecological footprint</a:t>
              </a:r>
              <a:endParaRPr lang="en-029" sz="2400" b="1" dirty="0">
                <a:solidFill>
                  <a:srgbClr val="0070C0"/>
                </a:solidFill>
              </a:endParaRPr>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9745546"/>
      </p:ext>
    </p:extLst>
  </p:cSld>
  <p:clrMapOvr>
    <a:masterClrMapping/>
  </p:clrMapOvr>
  <mc:AlternateContent xmlns:mc="http://schemas.openxmlformats.org/markup-compatibility/2006" xmlns:p14="http://schemas.microsoft.com/office/powerpoint/2010/main">
    <mc:Choice Requires="p14">
      <p:transition spd="med" p14:dur="700" advTm="11566">
        <p:fade/>
      </p:transition>
    </mc:Choice>
    <mc:Fallback xmlns="">
      <p:transition spd="med" advTm="1156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06654020181-7c2ef87cc5a9?ixlib=rb-0.3.5&amp;ixid=eyJhcHBfaWQiOjEyMDd9&amp;s=f23904d37f95b716c9fa3a170eb1420d&amp;dpr=1&amp;auto=format&amp;fit=crop&amp;w=1000&amp;q=80&amp;cs=tinys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far back view of people hiking up the glaciers at Langjokull in Iceland"/>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3238" t="13356" r="694" b="34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16334422"/>
      </p:ext>
    </p:extLst>
  </p:cSld>
  <p:clrMapOvr>
    <a:masterClrMapping/>
  </p:clrMapOvr>
  <mc:AlternateContent xmlns:mc="http://schemas.openxmlformats.org/markup-compatibility/2006" xmlns:p14="http://schemas.microsoft.com/office/powerpoint/2010/main">
    <mc:Choice Requires="p14">
      <p:transition spd="med" p14:dur="700" advTm="18620">
        <p:fade/>
      </p:transition>
    </mc:Choice>
    <mc:Fallback xmlns="">
      <p:transition spd="med" advTm="1862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87649" y="402410"/>
            <a:ext cx="6484143" cy="5900565"/>
            <a:chOff x="148570" y="1195974"/>
            <a:chExt cx="4058994" cy="3700837"/>
          </a:xfrm>
        </p:grpSpPr>
        <p:pic>
          <p:nvPicPr>
            <p:cNvPr id="2" name="Picture 1"/>
            <p:cNvPicPr>
              <a:picLocks noChangeAspect="1"/>
            </p:cNvPicPr>
            <p:nvPr/>
          </p:nvPicPr>
          <p:blipFill rotWithShape="1">
            <a:blip r:embed="rId5" cstate="email">
              <a:extLst>
                <a:ext uri="{28A0092B-C50C-407E-A947-70E740481C1C}">
                  <a14:useLocalDpi xmlns:a14="http://schemas.microsoft.com/office/drawing/2010/main" val="0"/>
                </a:ext>
              </a:extLst>
            </a:blip>
            <a:srcRect l="5520" t="13588" r="4035" b="13565"/>
            <a:stretch/>
          </p:blipFill>
          <p:spPr>
            <a:xfrm>
              <a:off x="148570" y="1195974"/>
              <a:ext cx="4058994" cy="183893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11880"/>
            <a:stretch/>
          </p:blipFill>
          <p:spPr>
            <a:xfrm>
              <a:off x="148570" y="3034909"/>
              <a:ext cx="4058994" cy="1861902"/>
            </a:xfrm>
            <a:prstGeom prst="rect">
              <a:avLst/>
            </a:prstGeom>
          </p:spPr>
        </p:pic>
      </p:grpSp>
      <p:sp>
        <p:nvSpPr>
          <p:cNvPr id="6" name="TextBox 5"/>
          <p:cNvSpPr txBox="1"/>
          <p:nvPr/>
        </p:nvSpPr>
        <p:spPr>
          <a:xfrm>
            <a:off x="5294244" y="6388412"/>
            <a:ext cx="2888974" cy="338554"/>
          </a:xfrm>
          <a:prstGeom prst="rect">
            <a:avLst/>
          </a:prstGeom>
          <a:noFill/>
        </p:spPr>
        <p:txBody>
          <a:bodyPr wrap="square" rtlCol="0">
            <a:spAutoFit/>
          </a:bodyPr>
          <a:lstStyle/>
          <a:p>
            <a:r>
              <a:rPr lang="en-029" sz="1600" dirty="0" smtClean="0"/>
              <a:t>Source: The Matrix (1999)</a:t>
            </a:r>
            <a:endParaRPr lang="en-029" sz="1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53116126"/>
      </p:ext>
    </p:extLst>
  </p:cSld>
  <p:clrMapOvr>
    <a:masterClrMapping/>
  </p:clrMapOvr>
  <mc:AlternateContent xmlns:mc="http://schemas.openxmlformats.org/markup-compatibility/2006" xmlns:p14="http://schemas.microsoft.com/office/powerpoint/2010/main">
    <mc:Choice Requires="p14">
      <p:transition spd="med" p14:dur="700" advTm="18114">
        <p:fade/>
      </p:transition>
    </mc:Choice>
    <mc:Fallback xmlns="">
      <p:transition spd="med" advTm="1811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 y="2120183"/>
            <a:ext cx="9153086" cy="3505200"/>
          </a:xfrm>
          <a:prstGeom prst="rect">
            <a:avLst/>
          </a:prstGeom>
          <a:effectLst>
            <a:softEdge rad="127000"/>
          </a:effectLst>
        </p:spPr>
      </p:pic>
      <p:sp>
        <p:nvSpPr>
          <p:cNvPr id="5" name="Title 4"/>
          <p:cNvSpPr>
            <a:spLocks noGrp="1"/>
          </p:cNvSpPr>
          <p:nvPr>
            <p:ph type="title"/>
          </p:nvPr>
        </p:nvSpPr>
        <p:spPr>
          <a:xfrm>
            <a:off x="9086" y="625555"/>
            <a:ext cx="9144000" cy="820812"/>
          </a:xfrm>
        </p:spPr>
        <p:txBody>
          <a:bodyPr>
            <a:noAutofit/>
          </a:bodyPr>
          <a:lstStyle/>
          <a:p>
            <a:pPr algn="ctr"/>
            <a:r>
              <a:rPr lang="en-029" sz="3200" dirty="0" smtClean="0">
                <a:solidFill>
                  <a:srgbClr val="256C96"/>
                </a:solidFill>
              </a:rPr>
              <a:t>Curse or gift of love?</a:t>
            </a:r>
            <a:endParaRPr lang="en-029" sz="2000" dirty="0">
              <a:solidFill>
                <a:srgbClr val="256C96"/>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58377"/>
      </p:ext>
    </p:extLst>
  </p:cSld>
  <p:clrMapOvr>
    <a:masterClrMapping/>
  </p:clrMapOvr>
  <mc:AlternateContent xmlns:mc="http://schemas.openxmlformats.org/markup-compatibility/2006" xmlns:p14="http://schemas.microsoft.com/office/powerpoint/2010/main">
    <mc:Choice Requires="p14">
      <p:transition spd="med" p14:dur="700" advTm="9313">
        <p:fade/>
      </p:transition>
    </mc:Choice>
    <mc:Fallback xmlns="">
      <p:transition spd="med" advTm="931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9037"/>
            <a:ext cx="9144000" cy="986432"/>
          </a:xfrm>
        </p:spPr>
        <p:txBody>
          <a:bodyPr/>
          <a:lstStyle/>
          <a:p>
            <a:r>
              <a:rPr lang="en-US" sz="3600" dirty="0" smtClean="0">
                <a:solidFill>
                  <a:srgbClr val="256C96"/>
                </a:solidFill>
              </a:rPr>
              <a:t>Sustainability and science fiction</a:t>
            </a:r>
            <a:endParaRPr lang="en-029"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32426263"/>
      </p:ext>
    </p:extLst>
  </p:cSld>
  <p:clrMapOvr>
    <a:masterClrMapping/>
  </p:clrMapOvr>
  <p:transition xmlns:p14="http://schemas.microsoft.com/office/powerpoint/2010/main" spd="slow" advTm="3158">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7"/>
</p:tagLst>
</file>

<file path=ppt/tags/tag10.xml><?xml version="1.0" encoding="utf-8"?>
<p:tagLst xmlns:a="http://schemas.openxmlformats.org/drawingml/2006/main" xmlns:r="http://schemas.openxmlformats.org/officeDocument/2006/relationships" xmlns:p="http://schemas.openxmlformats.org/presentationml/2006/main">
  <p:tag name="TIMING" val="|16.8|5.8|3.3|13.6"/>
</p:tagLst>
</file>

<file path=ppt/tags/tag11.xml><?xml version="1.0" encoding="utf-8"?>
<p:tagLst xmlns:a="http://schemas.openxmlformats.org/drawingml/2006/main" xmlns:r="http://schemas.openxmlformats.org/officeDocument/2006/relationships" xmlns:p="http://schemas.openxmlformats.org/presentationml/2006/main">
  <p:tag name="TIMING" val="|4.5|15.4"/>
</p:tagLst>
</file>

<file path=ppt/tags/tag12.xml><?xml version="1.0" encoding="utf-8"?>
<p:tagLst xmlns:a="http://schemas.openxmlformats.org/drawingml/2006/main" xmlns:r="http://schemas.openxmlformats.org/officeDocument/2006/relationships" xmlns:p="http://schemas.openxmlformats.org/presentationml/2006/main">
  <p:tag name="TIMING" val="|11|7.4|7.3"/>
</p:tagLst>
</file>

<file path=ppt/tags/tag13.xml><?xml version="1.0" encoding="utf-8"?>
<p:tagLst xmlns:a="http://schemas.openxmlformats.org/drawingml/2006/main" xmlns:r="http://schemas.openxmlformats.org/officeDocument/2006/relationships" xmlns:p="http://schemas.openxmlformats.org/presentationml/2006/main">
  <p:tag name="TIMING" val="|3.5"/>
</p:tagLst>
</file>

<file path=ppt/tags/tag14.xml><?xml version="1.0" encoding="utf-8"?>
<p:tagLst xmlns:a="http://schemas.openxmlformats.org/drawingml/2006/main" xmlns:r="http://schemas.openxmlformats.org/officeDocument/2006/relationships" xmlns:p="http://schemas.openxmlformats.org/presentationml/2006/main">
  <p:tag name="TIMING" val="|2.9"/>
</p:tagLst>
</file>

<file path=ppt/tags/tag15.xml><?xml version="1.0" encoding="utf-8"?>
<p:tagLst xmlns:a="http://schemas.openxmlformats.org/drawingml/2006/main" xmlns:r="http://schemas.openxmlformats.org/officeDocument/2006/relationships" xmlns:p="http://schemas.openxmlformats.org/presentationml/2006/main">
  <p:tag name="TIMING" val="|13.7|15.2"/>
</p:tagLst>
</file>

<file path=ppt/tags/tag16.xml><?xml version="1.0" encoding="utf-8"?>
<p:tagLst xmlns:a="http://schemas.openxmlformats.org/drawingml/2006/main" xmlns:r="http://schemas.openxmlformats.org/officeDocument/2006/relationships" xmlns:p="http://schemas.openxmlformats.org/presentationml/2006/main">
  <p:tag name="TIMING" val="|49.4|14.4|16"/>
</p:tagLst>
</file>

<file path=ppt/tags/tag17.xml><?xml version="1.0" encoding="utf-8"?>
<p:tagLst xmlns:a="http://schemas.openxmlformats.org/drawingml/2006/main" xmlns:r="http://schemas.openxmlformats.org/officeDocument/2006/relationships" xmlns:p="http://schemas.openxmlformats.org/presentationml/2006/main">
  <p:tag name="TIMING" val="|10.8"/>
</p:tagLst>
</file>

<file path=ppt/tags/tag18.xml><?xml version="1.0" encoding="utf-8"?>
<p:tagLst xmlns:a="http://schemas.openxmlformats.org/drawingml/2006/main" xmlns:r="http://schemas.openxmlformats.org/officeDocument/2006/relationships" xmlns:p="http://schemas.openxmlformats.org/presentationml/2006/main">
  <p:tag name="TIMING" val="|6.6|4.2|2.3"/>
</p:tagLst>
</file>

<file path=ppt/tags/tag2.xml><?xml version="1.0" encoding="utf-8"?>
<p:tagLst xmlns:a="http://schemas.openxmlformats.org/drawingml/2006/main" xmlns:r="http://schemas.openxmlformats.org/officeDocument/2006/relationships" xmlns:p="http://schemas.openxmlformats.org/presentationml/2006/main">
  <p:tag name="TIMING" val="|10.2"/>
</p:tagLst>
</file>

<file path=ppt/tags/tag3.xml><?xml version="1.0" encoding="utf-8"?>
<p:tagLst xmlns:a="http://schemas.openxmlformats.org/drawingml/2006/main" xmlns:r="http://schemas.openxmlformats.org/officeDocument/2006/relationships" xmlns:p="http://schemas.openxmlformats.org/presentationml/2006/main">
  <p:tag name="TIMING" val="|5.4|2.4|5.1"/>
</p:tagLst>
</file>

<file path=ppt/tags/tag4.xml><?xml version="1.0" encoding="utf-8"?>
<p:tagLst xmlns:a="http://schemas.openxmlformats.org/drawingml/2006/main" xmlns:r="http://schemas.openxmlformats.org/officeDocument/2006/relationships" xmlns:p="http://schemas.openxmlformats.org/presentationml/2006/main">
  <p:tag name="TIMING" val="|6.7|6.6|3.3"/>
</p:tagLst>
</file>

<file path=ppt/tags/tag5.xml><?xml version="1.0" encoding="utf-8"?>
<p:tagLst xmlns:a="http://schemas.openxmlformats.org/drawingml/2006/main" xmlns:r="http://schemas.openxmlformats.org/officeDocument/2006/relationships" xmlns:p="http://schemas.openxmlformats.org/presentationml/2006/main">
  <p:tag name="TIMING" val="|6.2|1.8|3.1|2.8|2.2|4.2|5"/>
</p:tagLst>
</file>

<file path=ppt/tags/tag6.xml><?xml version="1.0" encoding="utf-8"?>
<p:tagLst xmlns:a="http://schemas.openxmlformats.org/drawingml/2006/main" xmlns:r="http://schemas.openxmlformats.org/officeDocument/2006/relationships" xmlns:p="http://schemas.openxmlformats.org/presentationml/2006/main">
  <p:tag name="TIMING" val="|16.7"/>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ags/tag8.xml><?xml version="1.0" encoding="utf-8"?>
<p:tagLst xmlns:a="http://schemas.openxmlformats.org/drawingml/2006/main" xmlns:r="http://schemas.openxmlformats.org/officeDocument/2006/relationships" xmlns:p="http://schemas.openxmlformats.org/presentationml/2006/main">
  <p:tag name="TIMING" val="|18.2|2.2"/>
</p:tagLst>
</file>

<file path=ppt/tags/tag9.xml><?xml version="1.0" encoding="utf-8"?>
<p:tagLst xmlns:a="http://schemas.openxmlformats.org/drawingml/2006/main" xmlns:r="http://schemas.openxmlformats.org/officeDocument/2006/relationships" xmlns:p="http://schemas.openxmlformats.org/presentationml/2006/main">
  <p:tag name="TIMING" val="|1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5413</TotalTime>
  <Words>1188</Words>
  <Application>Microsoft Macintosh PowerPoint</Application>
  <PresentationFormat>On-screen Show (4:3)</PresentationFormat>
  <Paragraphs>191</Paragraphs>
  <Slides>49</Slides>
  <Notes>31</Notes>
  <HiddenSlides>0</HiddenSlides>
  <MMClips>48</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Breeze</vt:lpstr>
      <vt:lpstr>Envisioning Sustainable Futures in Science Fiction Film   </vt:lpstr>
      <vt:lpstr>Two questions</vt:lpstr>
      <vt:lpstr>Sustainability and the future</vt:lpstr>
      <vt:lpstr>“We are now living in a science fiction novel we are all writing together” </vt:lpstr>
      <vt:lpstr>PowerPoint Presentation</vt:lpstr>
      <vt:lpstr>PowerPoint Presentation</vt:lpstr>
      <vt:lpstr>PowerPoint Presentation</vt:lpstr>
      <vt:lpstr>Curse or gift of love?</vt:lpstr>
      <vt:lpstr>Sustainability and science fiction</vt:lpstr>
      <vt:lpstr>PowerPoint Presentation</vt:lpstr>
      <vt:lpstr>PowerPoint Presentation</vt:lpstr>
      <vt:lpstr>PowerPoint Presentation</vt:lpstr>
      <vt:lpstr>PowerPoint Presentation</vt:lpstr>
      <vt:lpstr>What is “sustainability”?</vt:lpstr>
      <vt:lpstr>PowerPoint Presentation</vt:lpstr>
      <vt:lpstr>PowerPoint Presentation</vt:lpstr>
      <vt:lpstr>Dystopia and apocalypse</vt:lpstr>
      <vt:lpstr>PowerPoint Presentation</vt:lpstr>
      <vt:lpstr>Classic dystopian novels</vt:lpstr>
      <vt:lpstr>PowerPoint Presentation</vt:lpstr>
      <vt:lpstr>Post-cyberpunk</vt:lpstr>
      <vt:lpstr>Classic dystopian films</vt:lpstr>
      <vt:lpstr>Neo-classic dystopian films</vt:lpstr>
      <vt:lpstr>Contemporary dystopian films</vt:lpstr>
      <vt:lpstr>PowerPoint Presentation</vt:lpstr>
      <vt:lpstr>Imagining sustainability transitions</vt:lpstr>
      <vt:lpstr>PowerPoint Presentation</vt:lpstr>
      <vt:lpstr>PowerPoint Presentation</vt:lpstr>
      <vt:lpstr>Classic utopias</vt:lpstr>
      <vt:lpstr>PowerPoint Presentation</vt:lpstr>
      <vt:lpstr>PowerPoint Presentation</vt:lpstr>
      <vt:lpstr>PowerPoint Presentation</vt:lpstr>
      <vt:lpstr>Critical utopian scenarios</vt:lpstr>
      <vt:lpstr>Sustainable transition narratives</vt:lpstr>
      <vt:lpstr>PowerPoint Presentation</vt:lpstr>
      <vt:lpstr>PowerPoint Presentation</vt:lpstr>
      <vt:lpstr>PowerPoint Presentation</vt:lpstr>
      <vt:lpstr>PowerPoint Presentation</vt:lpstr>
      <vt:lpstr>We don’t have a Replicator</vt:lpstr>
      <vt:lpstr>The Culture</vt:lpstr>
      <vt:lpstr>PowerPoint Presentation</vt:lpstr>
      <vt:lpstr>The Culture</vt:lpstr>
      <vt:lpstr>Octavia Butler (1947-2006)</vt:lpstr>
      <vt:lpstr>PowerPoint Presentation</vt:lpstr>
      <vt:lpstr>Dawn</vt:lpstr>
      <vt:lpstr>Star Trek Discovery</vt:lpstr>
      <vt:lpstr>PowerPoint Presentation</vt:lpstr>
      <vt:lpstr>PowerPoint Presentation</vt:lpstr>
      <vt:lpstr>PowerPoint Presentation</vt:lpstr>
    </vt:vector>
  </TitlesOfParts>
  <Manager/>
  <Company>Integrative Strategies Forum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Dystopia, Apocalypse and Techno-fantasy: Imagining Sustainability Transitions in SF Futures</dc:title>
  <dc:subject/>
  <dc:creator>Jeffrey Barber</dc:creator>
  <cp:keywords/>
  <dc:description/>
  <cp:lastModifiedBy>Jeffrey Barber</cp:lastModifiedBy>
  <cp:revision>209</cp:revision>
  <dcterms:created xsi:type="dcterms:W3CDTF">2018-04-10T17:28:42Z</dcterms:created>
  <dcterms:modified xsi:type="dcterms:W3CDTF">2018-05-30T04:13:37Z</dcterms:modified>
  <cp:category/>
</cp:coreProperties>
</file>